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93455" r:id="rId4"/>
  </p:sldMasterIdLst>
  <p:sldIdLst>
    <p:sldId id="256" r:id="rId5"/>
    <p:sldId id="257" r:id="rId6"/>
    <p:sldId id="269" r:id="rId7"/>
    <p:sldId id="268" r:id="rId8"/>
    <p:sldId id="258" r:id="rId9"/>
    <p:sldId id="271" r:id="rId10"/>
    <p:sldId id="265" r:id="rId11"/>
    <p:sldId id="272" r:id="rId12"/>
    <p:sldId id="259" r:id="rId13"/>
    <p:sldId id="260" r:id="rId14"/>
    <p:sldId id="273" r:id="rId15"/>
    <p:sldId id="261" r:id="rId16"/>
    <p:sldId id="275" r:id="rId17"/>
    <p:sldId id="262" r:id="rId18"/>
    <p:sldId id="264" r:id="rId19"/>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589" autoAdjust="0"/>
    <p:restoredTop sz="94660"/>
  </p:normalViewPr>
  <p:slideViewPr>
    <p:cSldViewPr snapToGrid="0" snapToObjects="1">
      <p:cViewPr varScale="1">
        <p:scale>
          <a:sx n="143" d="100"/>
          <a:sy n="143" d="100"/>
        </p:scale>
        <p:origin x="288" y="102"/>
      </p:cViewPr>
      <p:guideLst>
        <p:guide orient="horz" pos="1620"/>
        <p:guide pos="2880"/>
      </p:guideLst>
    </p:cSldViewPr>
  </p:slideViewPr>
  <p:notesTextViewPr>
    <p:cViewPr>
      <p:scale>
        <a:sx n="100" d="100"/>
        <a:sy n="100" d="100"/>
      </p:scale>
      <p:origin x="0" y="0"/>
    </p:cViewPr>
  </p:notesTextViewPr>
  <p:sorterViewPr>
    <p:cViewPr>
      <p:scale>
        <a:sx n="149" d="100"/>
        <a:sy n="149"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ACDB3CC-F982-40F9-8DD6-BCC9AFBF44BD}" type="datetime1">
              <a:rPr lang="en-US" smtClean="0"/>
              <a:pPr/>
              <a:t>3/27/2018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F88E988-FB04-AB4E-BE5A-59F242AF7F7A}" type="slidenum">
              <a:rPr lang="en-US" smtClean="0"/>
              <a:t>‹#›</a:t>
            </a:fld>
            <a:endParaRPr lang="en-US"/>
          </a:p>
        </p:txBody>
      </p:sp>
    </p:spTree>
    <p:extLst>
      <p:ext uri="{BB962C8B-B14F-4D97-AF65-F5344CB8AC3E}">
        <p14:creationId xmlns:p14="http://schemas.microsoft.com/office/powerpoint/2010/main" val="17283514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8C2560D-EC28-3B41-86E8-18F1CE0113B4}" type="datetimeFigureOut">
              <a:rPr lang="en-US" smtClean="0"/>
              <a:t>3/27/2018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66355A-084C-D24E-9AD2-7E4FC41EA627}" type="slidenum">
              <a:rPr lang="en-US" smtClean="0"/>
              <a:t>‹#›</a:t>
            </a:fld>
            <a:endParaRPr lang="en-US"/>
          </a:p>
        </p:txBody>
      </p:sp>
    </p:spTree>
    <p:extLst>
      <p:ext uri="{BB962C8B-B14F-4D97-AF65-F5344CB8AC3E}">
        <p14:creationId xmlns:p14="http://schemas.microsoft.com/office/powerpoint/2010/main" val="37233172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8C2560D-EC28-3B41-86E8-18F1CE0113B4}" type="datetimeFigureOut">
              <a:rPr lang="en-US" smtClean="0"/>
              <a:t>3/27/2018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66355A-084C-D24E-9AD2-7E4FC41EA627}" type="slidenum">
              <a:rPr lang="en-US" smtClean="0"/>
              <a:t>‹#›</a:t>
            </a:fld>
            <a:endParaRPr lang="en-US"/>
          </a:p>
        </p:txBody>
      </p:sp>
    </p:spTree>
    <p:extLst>
      <p:ext uri="{BB962C8B-B14F-4D97-AF65-F5344CB8AC3E}">
        <p14:creationId xmlns:p14="http://schemas.microsoft.com/office/powerpoint/2010/main" val="24179964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8C2560D-EC28-3B41-86E8-18F1CE0113B4}" type="datetimeFigureOut">
              <a:rPr lang="en-US" smtClean="0"/>
              <a:t>3/27/2018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66355A-084C-D24E-9AD2-7E4FC41EA627}" type="slidenum">
              <a:rPr lang="en-US" smtClean="0"/>
              <a:t>‹#›</a:t>
            </a:fld>
            <a:endParaRPr lang="en-US"/>
          </a:p>
        </p:txBody>
      </p:sp>
    </p:spTree>
    <p:extLst>
      <p:ext uri="{BB962C8B-B14F-4D97-AF65-F5344CB8AC3E}">
        <p14:creationId xmlns:p14="http://schemas.microsoft.com/office/powerpoint/2010/main" val="32203822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A9E7B99-7C3F-4BC3-B7B8-7E1F8C620B24}" type="datetime1">
              <a:rPr lang="en-US" smtClean="0"/>
              <a:pPr/>
              <a:t>3/27/2018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AF2B4D-6B12-4EDF-87BB-2B55CECB6611}" type="slidenum">
              <a:rPr lang="en-US" smtClean="0"/>
              <a:pPr/>
              <a:t>‹#›</a:t>
            </a:fld>
            <a:endParaRPr lang="en-US"/>
          </a:p>
        </p:txBody>
      </p:sp>
    </p:spTree>
    <p:extLst>
      <p:ext uri="{BB962C8B-B14F-4D97-AF65-F5344CB8AC3E}">
        <p14:creationId xmlns:p14="http://schemas.microsoft.com/office/powerpoint/2010/main" val="11223948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8C2560D-EC28-3B41-86E8-18F1CE0113B4}" type="datetimeFigureOut">
              <a:rPr lang="en-US" smtClean="0"/>
              <a:t>3/27/2018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66355A-084C-D24E-9AD2-7E4FC41EA627}" type="slidenum">
              <a:rPr lang="en-US" smtClean="0"/>
              <a:t>‹#›</a:t>
            </a:fld>
            <a:endParaRPr lang="en-US"/>
          </a:p>
        </p:txBody>
      </p:sp>
    </p:spTree>
    <p:extLst>
      <p:ext uri="{BB962C8B-B14F-4D97-AF65-F5344CB8AC3E}">
        <p14:creationId xmlns:p14="http://schemas.microsoft.com/office/powerpoint/2010/main" val="12605946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8C2560D-EC28-3B41-86E8-18F1CE0113B4}" type="datetimeFigureOut">
              <a:rPr lang="en-US" smtClean="0"/>
              <a:t>3/27/2018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066355A-084C-D24E-9AD2-7E4FC41EA627}" type="slidenum">
              <a:rPr lang="en-US" smtClean="0"/>
              <a:t>‹#›</a:t>
            </a:fld>
            <a:endParaRPr lang="en-US"/>
          </a:p>
        </p:txBody>
      </p:sp>
    </p:spTree>
    <p:extLst>
      <p:ext uri="{BB962C8B-B14F-4D97-AF65-F5344CB8AC3E}">
        <p14:creationId xmlns:p14="http://schemas.microsoft.com/office/powerpoint/2010/main" val="24868244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8C2560D-EC28-3B41-86E8-18F1CE0113B4}" type="datetimeFigureOut">
              <a:rPr lang="en-US" smtClean="0"/>
              <a:t>3/27/2018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066355A-084C-D24E-9AD2-7E4FC41EA627}" type="slidenum">
              <a:rPr lang="en-US" smtClean="0"/>
              <a:t>‹#›</a:t>
            </a:fld>
            <a:endParaRPr lang="en-US"/>
          </a:p>
        </p:txBody>
      </p:sp>
    </p:spTree>
    <p:extLst>
      <p:ext uri="{BB962C8B-B14F-4D97-AF65-F5344CB8AC3E}">
        <p14:creationId xmlns:p14="http://schemas.microsoft.com/office/powerpoint/2010/main" val="10847129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C2560D-EC28-3B41-86E8-18F1CE0113B4}" type="datetimeFigureOut">
              <a:rPr lang="en-US" smtClean="0"/>
              <a:t>3/27/2018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066355A-084C-D24E-9AD2-7E4FC41EA627}" type="slidenum">
              <a:rPr lang="en-US" smtClean="0"/>
              <a:t>‹#›</a:t>
            </a:fld>
            <a:endParaRPr lang="en-US"/>
          </a:p>
        </p:txBody>
      </p:sp>
    </p:spTree>
    <p:extLst>
      <p:ext uri="{BB962C8B-B14F-4D97-AF65-F5344CB8AC3E}">
        <p14:creationId xmlns:p14="http://schemas.microsoft.com/office/powerpoint/2010/main" val="12492246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8C2560D-EC28-3B41-86E8-18F1CE0113B4}" type="datetimeFigureOut">
              <a:rPr lang="en-US" smtClean="0"/>
              <a:t>3/27/2018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C6B1FF6-39B9-40F5-8B67-33C6354A3D4F}" type="slidenum">
              <a:rPr kumimoji="0" lang="en-US" smtClean="0"/>
              <a:pPr eaLnBrk="1" latinLnBrk="0" hangingPunct="1"/>
              <a:t>‹#›</a:t>
            </a:fld>
            <a:endParaRPr kumimoji="0" lang="en-US" dirty="0">
              <a:solidFill>
                <a:schemeClr val="accent3">
                  <a:shade val="75000"/>
                </a:schemeClr>
              </a:solidFill>
            </a:endParaRPr>
          </a:p>
        </p:txBody>
      </p:sp>
    </p:spTree>
    <p:extLst>
      <p:ext uri="{BB962C8B-B14F-4D97-AF65-F5344CB8AC3E}">
        <p14:creationId xmlns:p14="http://schemas.microsoft.com/office/powerpoint/2010/main" val="12182203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8C2560D-EC28-3B41-86E8-18F1CE0113B4}" type="datetimeFigureOut">
              <a:rPr lang="en-US" smtClean="0"/>
              <a:t>3/27/2018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66355A-084C-D24E-9AD2-7E4FC41EA627}" type="slidenum">
              <a:rPr lang="en-US" smtClean="0"/>
              <a:t>‹#›</a:t>
            </a:fld>
            <a:endParaRPr lang="en-US"/>
          </a:p>
        </p:txBody>
      </p:sp>
    </p:spTree>
    <p:extLst>
      <p:ext uri="{BB962C8B-B14F-4D97-AF65-F5344CB8AC3E}">
        <p14:creationId xmlns:p14="http://schemas.microsoft.com/office/powerpoint/2010/main" val="36159831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68C2560D-EC28-3B41-86E8-18F1CE0113B4}" type="datetimeFigureOut">
              <a:rPr lang="en-US" smtClean="0"/>
              <a:t>3/27/2018</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2066355A-084C-D24E-9AD2-7E4FC41EA627}" type="slidenum">
              <a:rPr lang="en-US" smtClean="0"/>
              <a:t>‹#›</a:t>
            </a:fld>
            <a:endParaRPr lang="en-US"/>
          </a:p>
        </p:txBody>
      </p:sp>
    </p:spTree>
    <p:extLst>
      <p:ext uri="{BB962C8B-B14F-4D97-AF65-F5344CB8AC3E}">
        <p14:creationId xmlns:p14="http://schemas.microsoft.com/office/powerpoint/2010/main" val="3693843513"/>
      </p:ext>
    </p:extLst>
  </p:cSld>
  <p:clrMap bg1="lt1" tx1="dk1" bg2="lt2" tx2="dk2" accent1="accent1" accent2="accent2" accent3="accent3" accent4="accent4" accent5="accent5" accent6="accent6" hlink="hlink" folHlink="folHlink"/>
  <p:sldLayoutIdLst>
    <p:sldLayoutId id="2147493456" r:id="rId1"/>
    <p:sldLayoutId id="2147493457" r:id="rId2"/>
    <p:sldLayoutId id="2147493458" r:id="rId3"/>
    <p:sldLayoutId id="2147493459" r:id="rId4"/>
    <p:sldLayoutId id="2147493460" r:id="rId5"/>
    <p:sldLayoutId id="2147493461" r:id="rId6"/>
    <p:sldLayoutId id="2147493462" r:id="rId7"/>
    <p:sldLayoutId id="2147493463" r:id="rId8"/>
    <p:sldLayoutId id="2147493464" r:id="rId9"/>
    <p:sldLayoutId id="2147493465" r:id="rId10"/>
    <p:sldLayoutId id="2147493466"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2.png"/><Relationship Id="rId7" Type="http://schemas.openxmlformats.org/officeDocument/2006/relationships/image" Target="../media/image16.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8.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hyperlink" Target="https://www.nibusinessinfo.co.uk/content/advantages-essential-skills-training" TargetMode="External"/><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2.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SBWBL.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0188" y="1184269"/>
            <a:ext cx="6903624" cy="2473798"/>
          </a:xfrm>
          <a:prstGeom prst="rect">
            <a:avLst/>
          </a:prstGeom>
        </p:spPr>
      </p:pic>
    </p:spTree>
    <p:extLst>
      <p:ext uri="{BB962C8B-B14F-4D97-AF65-F5344CB8AC3E}">
        <p14:creationId xmlns:p14="http://schemas.microsoft.com/office/powerpoint/2010/main" val="1909451843"/>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xmlns:p14="http://schemas.microsoft.com/office/powerpoint/2010/main" spd="slow">
        <p:dissolv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SBWBL.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2437" y="94950"/>
            <a:ext cx="1970344" cy="706040"/>
          </a:xfrm>
          <a:prstGeom prst="rect">
            <a:avLst/>
          </a:prstGeom>
        </p:spPr>
      </p:pic>
      <p:pic>
        <p:nvPicPr>
          <p:cNvPr id="5" name="Picture 4" descr="ULF-logo-pink.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2437" y="4177642"/>
            <a:ext cx="1135219" cy="1151301"/>
          </a:xfrm>
          <a:prstGeom prst="rect">
            <a:avLst/>
          </a:prstGeom>
        </p:spPr>
      </p:pic>
      <p:pic>
        <p:nvPicPr>
          <p:cNvPr id="6" name="Picture 5" descr="NICICTU-logo.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103" y="4177642"/>
            <a:ext cx="1031556" cy="1046170"/>
          </a:xfrm>
          <a:prstGeom prst="rect">
            <a:avLst/>
          </a:prstGeom>
        </p:spPr>
      </p:pic>
      <p:pic>
        <p:nvPicPr>
          <p:cNvPr id="7" name="Picture 6" descr="Dept-Economy.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08843" y="4076673"/>
            <a:ext cx="1259822" cy="1277670"/>
          </a:xfrm>
          <a:prstGeom prst="rect">
            <a:avLst/>
          </a:prstGeom>
        </p:spPr>
      </p:pic>
      <p:pic>
        <p:nvPicPr>
          <p:cNvPr id="8" name="Picture 7" descr="Skills-to-succeed.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710860" y="4097043"/>
            <a:ext cx="1277305" cy="1295400"/>
          </a:xfrm>
          <a:prstGeom prst="rect">
            <a:avLst/>
          </a:prstGeom>
        </p:spPr>
      </p:pic>
      <p:pic>
        <p:nvPicPr>
          <p:cNvPr id="9" name="Picture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675181" y="177800"/>
            <a:ext cx="3844436" cy="3898899"/>
          </a:xfrm>
          <a:prstGeom prst="rect">
            <a:avLst/>
          </a:prstGeom>
        </p:spPr>
      </p:pic>
    </p:spTree>
    <p:extLst>
      <p:ext uri="{BB962C8B-B14F-4D97-AF65-F5344CB8AC3E}">
        <p14:creationId xmlns:p14="http://schemas.microsoft.com/office/powerpoint/2010/main" val="3110229776"/>
      </p:ext>
    </p:extLst>
  </p:cSld>
  <p:clrMapOvr>
    <a:masterClrMapping/>
  </p:clrMapOvr>
  <p:transition spd="slow">
    <p:pull/>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AB30CC69-818F-9D44-9E84-42C74DF05779}"/>
              </a:ext>
            </a:extLst>
          </p:cNvPr>
          <p:cNvPicPr>
            <a:picLocks noChangeAspect="1"/>
          </p:cNvPicPr>
          <p:nvPr/>
        </p:nvPicPr>
        <p:blipFill rotWithShape="1">
          <a:blip r:embed="rId2"/>
          <a:srcRect l="6909" t="4824" r="967" b="-764"/>
          <a:stretch/>
        </p:blipFill>
        <p:spPr>
          <a:xfrm>
            <a:off x="2281503" y="174294"/>
            <a:ext cx="6069027" cy="4651311"/>
          </a:xfrm>
          <a:prstGeom prst="rect">
            <a:avLst/>
          </a:prstGeom>
        </p:spPr>
      </p:pic>
      <p:pic>
        <p:nvPicPr>
          <p:cNvPr id="11" name="Picture 10" descr="BSBWBL.png">
            <a:extLst>
              <a:ext uri="{FF2B5EF4-FFF2-40B4-BE49-F238E27FC236}">
                <a16:creationId xmlns:a16="http://schemas.microsoft.com/office/drawing/2014/main" id="{B6A0CA58-3BE0-A043-853A-52D6766A60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2437" y="94950"/>
            <a:ext cx="1970344" cy="706040"/>
          </a:xfrm>
          <a:prstGeom prst="rect">
            <a:avLst/>
          </a:prstGeom>
        </p:spPr>
      </p:pic>
    </p:spTree>
    <p:extLst>
      <p:ext uri="{BB962C8B-B14F-4D97-AF65-F5344CB8AC3E}">
        <p14:creationId xmlns:p14="http://schemas.microsoft.com/office/powerpoint/2010/main" val="4015335226"/>
      </p:ext>
    </p:extLst>
  </p:cSld>
  <p:clrMapOvr>
    <a:masterClrMapping/>
  </p:clrMapOvr>
  <p:transition spd="slow">
    <p:pull/>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SBWBL.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2437" y="94950"/>
            <a:ext cx="1970344" cy="706040"/>
          </a:xfrm>
          <a:prstGeom prst="rect">
            <a:avLst/>
          </a:prstGeom>
        </p:spPr>
      </p:pic>
      <p:pic>
        <p:nvPicPr>
          <p:cNvPr id="5" name="Picture 4" descr="ULF-logo-pink.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2437" y="4177642"/>
            <a:ext cx="1135219" cy="1151301"/>
          </a:xfrm>
          <a:prstGeom prst="rect">
            <a:avLst/>
          </a:prstGeom>
        </p:spPr>
      </p:pic>
      <p:pic>
        <p:nvPicPr>
          <p:cNvPr id="6" name="Picture 5" descr="NICICTU-logo.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103" y="4177642"/>
            <a:ext cx="1031556" cy="1046170"/>
          </a:xfrm>
          <a:prstGeom prst="rect">
            <a:avLst/>
          </a:prstGeom>
        </p:spPr>
      </p:pic>
      <p:pic>
        <p:nvPicPr>
          <p:cNvPr id="7" name="Picture 6" descr="Dept-Economy.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08843" y="4076673"/>
            <a:ext cx="1259822" cy="1277670"/>
          </a:xfrm>
          <a:prstGeom prst="rect">
            <a:avLst/>
          </a:prstGeom>
        </p:spPr>
      </p:pic>
      <p:pic>
        <p:nvPicPr>
          <p:cNvPr id="8" name="Picture 7" descr="Skills-to-succeed.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710860" y="4097043"/>
            <a:ext cx="1277305" cy="1295400"/>
          </a:xfrm>
          <a:prstGeom prst="rect">
            <a:avLst/>
          </a:prstGeom>
        </p:spPr>
      </p:pic>
      <p:pic>
        <p:nvPicPr>
          <p:cNvPr id="9" name="Picture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675181" y="419100"/>
            <a:ext cx="3844436" cy="3898898"/>
          </a:xfrm>
          <a:prstGeom prst="rect">
            <a:avLst/>
          </a:prstGeom>
        </p:spPr>
      </p:pic>
    </p:spTree>
    <p:extLst>
      <p:ext uri="{BB962C8B-B14F-4D97-AF65-F5344CB8AC3E}">
        <p14:creationId xmlns:p14="http://schemas.microsoft.com/office/powerpoint/2010/main" val="1750565452"/>
      </p:ext>
    </p:extLst>
  </p:cSld>
  <p:clrMapOvr>
    <a:masterClrMapping/>
  </p:clrMapOvr>
  <p:transition spd="slow">
    <p:pull/>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SBWBL.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2437" y="94950"/>
            <a:ext cx="1970344" cy="706040"/>
          </a:xfrm>
          <a:prstGeom prst="rect">
            <a:avLst/>
          </a:prstGeom>
        </p:spPr>
      </p:pic>
      <p:sp>
        <p:nvSpPr>
          <p:cNvPr id="3" name="Rectangle 2">
            <a:extLst>
              <a:ext uri="{FF2B5EF4-FFF2-40B4-BE49-F238E27FC236}">
                <a16:creationId xmlns:a16="http://schemas.microsoft.com/office/drawing/2014/main" id="{C00A00E1-0B8A-41AC-96F0-DA40EC92B579}"/>
              </a:ext>
            </a:extLst>
          </p:cNvPr>
          <p:cNvSpPr/>
          <p:nvPr/>
        </p:nvSpPr>
        <p:spPr>
          <a:xfrm>
            <a:off x="1168029" y="1681961"/>
            <a:ext cx="7114967" cy="2585323"/>
          </a:xfrm>
          <a:prstGeom prst="rect">
            <a:avLst/>
          </a:prstGeom>
        </p:spPr>
        <p:txBody>
          <a:bodyPr wrap="square">
            <a:spAutoFit/>
          </a:bodyPr>
          <a:lstStyle/>
          <a:p>
            <a:pPr>
              <a:spcAft>
                <a:spcPts val="0"/>
              </a:spcAft>
            </a:pPr>
            <a:r>
              <a:rPr lang="en-GB" dirty="0">
                <a:latin typeface="Calibri" panose="020F0502020204030204" pitchFamily="34" charset="0"/>
                <a:ea typeface="Calibri" panose="020F0502020204030204" pitchFamily="34" charset="0"/>
              </a:rPr>
              <a:t>‘ WD Irwins work in partnership with BFAWU to complete Essential Skills courses within the workplace. This benefits not only the employer, but the employee as it greatly enhances their learning and education and up skills employees so that they have opportunity to move up within the business through promotions. In turn the organisation have a highly skilled and educated workforce. This has been greatly received by all employees who completed their Essential Skills and has boosted morale within the work place’ </a:t>
            </a:r>
          </a:p>
          <a:p>
            <a:pPr>
              <a:spcAft>
                <a:spcPts val="0"/>
              </a:spcAft>
            </a:pPr>
            <a:r>
              <a:rPr lang="en-GB" dirty="0">
                <a:latin typeface="Calibri" panose="020F0502020204030204" pitchFamily="34" charset="0"/>
                <a:ea typeface="Calibri" panose="020F0502020204030204" pitchFamily="34" charset="0"/>
              </a:rPr>
              <a:t> </a:t>
            </a:r>
          </a:p>
        </p:txBody>
      </p:sp>
      <p:pic>
        <p:nvPicPr>
          <p:cNvPr id="10" name="Picture 9">
            <a:extLst>
              <a:ext uri="{FF2B5EF4-FFF2-40B4-BE49-F238E27FC236}">
                <a16:creationId xmlns:a16="http://schemas.microsoft.com/office/drawing/2014/main" id="{78D9C3B3-9231-4103-B108-BD9853FC8C49}"/>
              </a:ext>
            </a:extLst>
          </p:cNvPr>
          <p:cNvPicPr>
            <a:picLocks noChangeAspect="1"/>
          </p:cNvPicPr>
          <p:nvPr/>
        </p:nvPicPr>
        <p:blipFill>
          <a:blip r:embed="rId3"/>
          <a:stretch>
            <a:fillRect/>
          </a:stretch>
        </p:blipFill>
        <p:spPr>
          <a:xfrm>
            <a:off x="3534904" y="94951"/>
            <a:ext cx="1963247" cy="1373430"/>
          </a:xfrm>
          <a:prstGeom prst="rect">
            <a:avLst/>
          </a:prstGeom>
        </p:spPr>
      </p:pic>
    </p:spTree>
    <p:extLst>
      <p:ext uri="{BB962C8B-B14F-4D97-AF65-F5344CB8AC3E}">
        <p14:creationId xmlns:p14="http://schemas.microsoft.com/office/powerpoint/2010/main" val="3860000491"/>
      </p:ext>
    </p:extLst>
  </p:cSld>
  <p:clrMapOvr>
    <a:masterClrMapping/>
  </p:clrMapOvr>
  <p:transition spd="slow">
    <p:pull/>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SBWBL.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2437" y="94950"/>
            <a:ext cx="1970344" cy="706040"/>
          </a:xfrm>
          <a:prstGeom prst="rect">
            <a:avLst/>
          </a:prstGeom>
        </p:spPr>
      </p:pic>
      <p:pic>
        <p:nvPicPr>
          <p:cNvPr id="5" name="Picture 4" descr="ULF-logo-pink.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2437" y="4177642"/>
            <a:ext cx="1135219" cy="1151301"/>
          </a:xfrm>
          <a:prstGeom prst="rect">
            <a:avLst/>
          </a:prstGeom>
        </p:spPr>
      </p:pic>
      <p:pic>
        <p:nvPicPr>
          <p:cNvPr id="6" name="Picture 5" descr="NICICTU-logo.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103" y="4177642"/>
            <a:ext cx="1031556" cy="1046170"/>
          </a:xfrm>
          <a:prstGeom prst="rect">
            <a:avLst/>
          </a:prstGeom>
        </p:spPr>
      </p:pic>
      <p:pic>
        <p:nvPicPr>
          <p:cNvPr id="7" name="Picture 6" descr="Dept-Economy.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08843" y="4076673"/>
            <a:ext cx="1259822" cy="1277670"/>
          </a:xfrm>
          <a:prstGeom prst="rect">
            <a:avLst/>
          </a:prstGeom>
        </p:spPr>
      </p:pic>
      <p:pic>
        <p:nvPicPr>
          <p:cNvPr id="8" name="Picture 7" descr="Skills-to-succeed.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710860" y="4097043"/>
            <a:ext cx="1277305" cy="1295400"/>
          </a:xfrm>
          <a:prstGeom prst="rect">
            <a:avLst/>
          </a:prstGeom>
        </p:spPr>
      </p:pic>
      <p:pic>
        <p:nvPicPr>
          <p:cNvPr id="9" name="Picture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54679" y="1226059"/>
            <a:ext cx="3056899" cy="3100205"/>
          </a:xfrm>
          <a:prstGeom prst="rect">
            <a:avLst/>
          </a:prstGeom>
        </p:spPr>
      </p:pic>
      <p:pic>
        <p:nvPicPr>
          <p:cNvPr id="2" name="Picture 1">
            <a:extLst>
              <a:ext uri="{FF2B5EF4-FFF2-40B4-BE49-F238E27FC236}">
                <a16:creationId xmlns:a16="http://schemas.microsoft.com/office/drawing/2014/main" id="{F78DDFBC-EE43-4DF2-86F2-7D1ECBC7F042}"/>
              </a:ext>
            </a:extLst>
          </p:cNvPr>
          <p:cNvPicPr>
            <a:picLocks noChangeAspect="1"/>
          </p:cNvPicPr>
          <p:nvPr/>
        </p:nvPicPr>
        <p:blipFill>
          <a:blip r:embed="rId8"/>
          <a:stretch>
            <a:fillRect/>
          </a:stretch>
        </p:blipFill>
        <p:spPr>
          <a:xfrm>
            <a:off x="4211579" y="1066916"/>
            <a:ext cx="3123644" cy="3173225"/>
          </a:xfrm>
          <a:prstGeom prst="rect">
            <a:avLst/>
          </a:prstGeom>
        </p:spPr>
      </p:pic>
    </p:spTree>
    <p:extLst>
      <p:ext uri="{BB962C8B-B14F-4D97-AF65-F5344CB8AC3E}">
        <p14:creationId xmlns:p14="http://schemas.microsoft.com/office/powerpoint/2010/main" val="3788535114"/>
      </p:ext>
    </p:extLst>
  </p:cSld>
  <p:clrMapOvr>
    <a:masterClrMapping/>
  </p:clrMapOvr>
  <p:transition spd="slow">
    <p:pull/>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SBWBL.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2437" y="94950"/>
            <a:ext cx="1970344" cy="706040"/>
          </a:xfrm>
          <a:prstGeom prst="rect">
            <a:avLst/>
          </a:prstGeom>
        </p:spPr>
      </p:pic>
      <p:pic>
        <p:nvPicPr>
          <p:cNvPr id="5" name="Picture 4" descr="ULF-logo-pink.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2437" y="4177642"/>
            <a:ext cx="1135219" cy="1151301"/>
          </a:xfrm>
          <a:prstGeom prst="rect">
            <a:avLst/>
          </a:prstGeom>
        </p:spPr>
      </p:pic>
      <p:pic>
        <p:nvPicPr>
          <p:cNvPr id="6" name="Picture 5" descr="NICICTU-logo.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103" y="4177642"/>
            <a:ext cx="1031556" cy="1046170"/>
          </a:xfrm>
          <a:prstGeom prst="rect">
            <a:avLst/>
          </a:prstGeom>
        </p:spPr>
      </p:pic>
      <p:pic>
        <p:nvPicPr>
          <p:cNvPr id="7" name="Picture 6" descr="Dept-Economy.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08843" y="4076673"/>
            <a:ext cx="1259822" cy="1277670"/>
          </a:xfrm>
          <a:prstGeom prst="rect">
            <a:avLst/>
          </a:prstGeom>
        </p:spPr>
      </p:pic>
      <p:pic>
        <p:nvPicPr>
          <p:cNvPr id="8" name="Picture 7" descr="Skills-to-succeed.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710860" y="4097043"/>
            <a:ext cx="1277305" cy="1295400"/>
          </a:xfrm>
          <a:prstGeom prst="rect">
            <a:avLst/>
          </a:prstGeom>
        </p:spPr>
      </p:pic>
      <p:pic>
        <p:nvPicPr>
          <p:cNvPr id="9" name="Picture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675181" y="431800"/>
            <a:ext cx="3844434" cy="3898897"/>
          </a:xfrm>
          <a:prstGeom prst="rect">
            <a:avLst/>
          </a:prstGeom>
        </p:spPr>
      </p:pic>
    </p:spTree>
    <p:extLst>
      <p:ext uri="{BB962C8B-B14F-4D97-AF65-F5344CB8AC3E}">
        <p14:creationId xmlns:p14="http://schemas.microsoft.com/office/powerpoint/2010/main" val="3424580567"/>
      </p:ext>
    </p:extLst>
  </p:cSld>
  <p:clrMapOvr>
    <a:masterClrMapping/>
  </p:clrMapOvr>
  <p:transition spd="slow">
    <p:pull/>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SBWBL.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2437" y="94950"/>
            <a:ext cx="1970344" cy="706040"/>
          </a:xfrm>
          <a:prstGeom prst="rect">
            <a:avLst/>
          </a:prstGeom>
        </p:spPr>
      </p:pic>
      <p:pic>
        <p:nvPicPr>
          <p:cNvPr id="5" name="Picture 4" descr="ULF-logo-pink.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2437" y="4177642"/>
            <a:ext cx="1135219" cy="1151301"/>
          </a:xfrm>
          <a:prstGeom prst="rect">
            <a:avLst/>
          </a:prstGeom>
        </p:spPr>
      </p:pic>
      <p:pic>
        <p:nvPicPr>
          <p:cNvPr id="6" name="Picture 5" descr="NICICTU-logo.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103" y="4177642"/>
            <a:ext cx="1031556" cy="1046170"/>
          </a:xfrm>
          <a:prstGeom prst="rect">
            <a:avLst/>
          </a:prstGeom>
        </p:spPr>
      </p:pic>
      <p:pic>
        <p:nvPicPr>
          <p:cNvPr id="7" name="Picture 6" descr="Dept-Economy.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08843" y="4076673"/>
            <a:ext cx="1259822" cy="1277670"/>
          </a:xfrm>
          <a:prstGeom prst="rect">
            <a:avLst/>
          </a:prstGeom>
        </p:spPr>
      </p:pic>
      <p:pic>
        <p:nvPicPr>
          <p:cNvPr id="8" name="Picture 7" descr="Skills-to-succeed.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710860" y="4097043"/>
            <a:ext cx="1277305" cy="1295400"/>
          </a:xfrm>
          <a:prstGeom prst="rect">
            <a:avLst/>
          </a:prstGeom>
        </p:spPr>
      </p:pic>
      <p:pic>
        <p:nvPicPr>
          <p:cNvPr id="9" name="Picture 8" descr="1-thumb-down.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484175" y="546100"/>
            <a:ext cx="4226450" cy="3898900"/>
          </a:xfrm>
          <a:prstGeom prst="rect">
            <a:avLst/>
          </a:prstGeom>
        </p:spPr>
      </p:pic>
    </p:spTree>
    <p:extLst>
      <p:ext uri="{BB962C8B-B14F-4D97-AF65-F5344CB8AC3E}">
        <p14:creationId xmlns:p14="http://schemas.microsoft.com/office/powerpoint/2010/main" val="525933290"/>
      </p:ext>
    </p:extLst>
  </p:cSld>
  <p:clrMapOvr>
    <a:masterClrMapping/>
  </p:clrMapOvr>
  <p:transition spd="slow">
    <p:pull/>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SBWBL.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2437" y="94950"/>
            <a:ext cx="1970344" cy="706040"/>
          </a:xfrm>
          <a:prstGeom prst="rect">
            <a:avLst/>
          </a:prstGeom>
        </p:spPr>
      </p:pic>
      <p:sp>
        <p:nvSpPr>
          <p:cNvPr id="5" name="TextBox 4">
            <a:extLst>
              <a:ext uri="{FF2B5EF4-FFF2-40B4-BE49-F238E27FC236}">
                <a16:creationId xmlns:a16="http://schemas.microsoft.com/office/drawing/2014/main" id="{027B8613-2EF0-9349-AC17-5E2DA27431AD}"/>
              </a:ext>
            </a:extLst>
          </p:cNvPr>
          <p:cNvSpPr txBox="1"/>
          <p:nvPr/>
        </p:nvSpPr>
        <p:spPr>
          <a:xfrm>
            <a:off x="280411" y="800990"/>
            <a:ext cx="8425832" cy="3600986"/>
          </a:xfrm>
          <a:prstGeom prst="rect">
            <a:avLst/>
          </a:prstGeom>
          <a:noFill/>
        </p:spPr>
        <p:txBody>
          <a:bodyPr wrap="square">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b="1" i="1" u="none" strike="noStrike" kern="0" cap="none" spc="0" baseline="0" dirty="0">
              <a:solidFill>
                <a:srgbClr val="000000"/>
              </a:solidFill>
              <a:uFillTx/>
              <a:latin typeface="Calibri"/>
              <a:ea typeface="ＭＳ Ｐゴシック"/>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b="0" i="0" u="none" strike="noStrike" kern="0" cap="none" spc="0" baseline="0" dirty="0">
                <a:solidFill>
                  <a:srgbClr val="000000"/>
                </a:solidFill>
                <a:uFillTx/>
                <a:latin typeface="Calibri"/>
                <a:ea typeface="ＭＳ Ｐゴシック"/>
              </a:rPr>
              <a:t>*Research has shown that 18% of adults in Northern Ireland have poor levels of literacy skills and 25% have poor numeracy skills.</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br>
              <a:rPr lang="en-GB" b="0" i="0" u="none" strike="noStrike" kern="0" cap="none" spc="0" baseline="0" dirty="0">
                <a:solidFill>
                  <a:srgbClr val="000000"/>
                </a:solidFill>
                <a:uFillTx/>
                <a:latin typeface="Calibri"/>
                <a:ea typeface="ＭＳ Ｐゴシック"/>
              </a:rPr>
            </a:br>
            <a:r>
              <a:rPr lang="en-GB" b="0" i="0" u="none" strike="noStrike" kern="0" cap="none" spc="0" baseline="0" dirty="0">
                <a:solidFill>
                  <a:srgbClr val="000000"/>
                </a:solidFill>
                <a:uFillTx/>
                <a:latin typeface="Calibri"/>
                <a:ea typeface="ＭＳ Ｐゴシック"/>
              </a:rPr>
              <a:t>**Figures indicate that, as a result, employers in NI could be losing thousands of pounds every year:</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b="0" i="0" u="none" strike="noStrike" kern="0" cap="none" spc="0" baseline="0" dirty="0">
              <a:solidFill>
                <a:srgbClr val="000000"/>
              </a:solidFill>
              <a:uFillTx/>
              <a:latin typeface="Calibri"/>
              <a:ea typeface="ＭＳ Ｐゴシック"/>
            </a:endParaRPr>
          </a:p>
          <a:p>
            <a:pPr marL="457200" marR="0" lvl="0" indent="-45720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b="0" i="0" u="none" strike="noStrike" kern="1200" cap="none" spc="0" baseline="0" dirty="0">
                <a:solidFill>
                  <a:srgbClr val="000000"/>
                </a:solidFill>
                <a:uFillTx/>
                <a:latin typeface="Calibri"/>
              </a:rPr>
              <a:t>smaller employers = £86,000 per year</a:t>
            </a:r>
          </a:p>
          <a:p>
            <a:pPr marL="457200" marR="0" lvl="0" indent="-45720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b="0" i="0" u="none" strike="noStrike" kern="1200" cap="none" spc="0" baseline="0" dirty="0">
                <a:solidFill>
                  <a:srgbClr val="000000"/>
                </a:solidFill>
                <a:uFillTx/>
                <a:latin typeface="Calibri"/>
              </a:rPr>
              <a:t>larger employers = £500,000 a year</a:t>
            </a:r>
          </a:p>
          <a:p>
            <a:pPr marL="457200" marR="0" lvl="0" indent="-45720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endParaRPr lang="en-GB" dirty="0">
              <a:solidFill>
                <a:srgbClr val="000000"/>
              </a:solidFill>
              <a:latin typeface="Calibri"/>
            </a:endParaRPr>
          </a:p>
          <a:p>
            <a:pPr marL="457200" marR="0" lvl="0" indent="-45720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endParaRPr lang="en-GB" sz="1200" b="0" i="1" u="none" strike="noStrike" kern="1200" cap="none" spc="0" baseline="0" dirty="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200" i="1" kern="0" dirty="0">
                <a:solidFill>
                  <a:srgbClr val="000000"/>
                </a:solidFill>
                <a:latin typeface="Calibri"/>
              </a:rPr>
              <a:t>*Labour Force Survey Quarterly supplement to the market report July – September 2015.</a:t>
            </a:r>
          </a:p>
          <a:p>
            <a:pPr lvl="0" defTabSz="914400">
              <a:defRPr sz="1800" b="0" i="0" u="none" strike="noStrike" kern="0" cap="none" spc="0" baseline="0">
                <a:solidFill>
                  <a:srgbClr val="000000"/>
                </a:solidFill>
                <a:uFillTx/>
              </a:defRPr>
            </a:pPr>
            <a:r>
              <a:rPr lang="en-GB" sz="1200" i="1" kern="0" dirty="0">
                <a:solidFill>
                  <a:srgbClr val="000000"/>
                </a:solidFill>
                <a:hlinkClick r:id="rId3"/>
              </a:rPr>
              <a:t>** https://www.nibusinessinfo.co.uk/content/advantages-essential-skills-training</a:t>
            </a:r>
            <a:endParaRPr lang="en-GB" sz="1200" i="1" kern="0" dirty="0">
              <a:solidFill>
                <a:srgbClr val="000000"/>
              </a:solidFill>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200" i="1" dirty="0"/>
          </a:p>
        </p:txBody>
      </p:sp>
    </p:spTree>
    <p:extLst>
      <p:ext uri="{BB962C8B-B14F-4D97-AF65-F5344CB8AC3E}">
        <p14:creationId xmlns:p14="http://schemas.microsoft.com/office/powerpoint/2010/main" val="2693033960"/>
      </p:ext>
    </p:extLst>
  </p:cSld>
  <p:clrMapOvr>
    <a:masterClrMapping/>
  </p:clrMapOvr>
  <p:transition spd="slow">
    <p:pull/>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SBWBL.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2437" y="94950"/>
            <a:ext cx="1970344" cy="706040"/>
          </a:xfrm>
          <a:prstGeom prst="rect">
            <a:avLst/>
          </a:prstGeom>
        </p:spPr>
      </p:pic>
      <p:pic>
        <p:nvPicPr>
          <p:cNvPr id="2" name="Picture 4">
            <a:extLst>
              <a:ext uri="{FF2B5EF4-FFF2-40B4-BE49-F238E27FC236}">
                <a16:creationId xmlns:a16="http://schemas.microsoft.com/office/drawing/2014/main" id="{29543496-8B40-7B48-A04C-7869C9C96E5E}"/>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Layer>
                </a14:imgProps>
              </a:ext>
            </a:extLst>
          </a:blip>
          <a:srcRect l="8522" t="503" r="6140"/>
          <a:stretch/>
        </p:blipFill>
        <p:spPr>
          <a:xfrm>
            <a:off x="2596195" y="539469"/>
            <a:ext cx="3394159" cy="4423846"/>
          </a:xfrm>
          <a:prstGeom prst="rect">
            <a:avLst/>
          </a:prstGeom>
        </p:spPr>
      </p:pic>
    </p:spTree>
    <p:extLst>
      <p:ext uri="{BB962C8B-B14F-4D97-AF65-F5344CB8AC3E}">
        <p14:creationId xmlns:p14="http://schemas.microsoft.com/office/powerpoint/2010/main" val="342547749"/>
      </p:ext>
    </p:extLst>
  </p:cSld>
  <p:clrMapOvr>
    <a:masterClrMapping/>
  </p:clrMapOvr>
  <p:transition spd="slow">
    <p:pull/>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SBWBL.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2437" y="94950"/>
            <a:ext cx="1970344" cy="706040"/>
          </a:xfrm>
          <a:prstGeom prst="rect">
            <a:avLst/>
          </a:prstGeom>
        </p:spPr>
      </p:pic>
      <p:pic>
        <p:nvPicPr>
          <p:cNvPr id="5" name="Picture 4" descr="ULF-logo-pink.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2437" y="4177642"/>
            <a:ext cx="1135219" cy="1151301"/>
          </a:xfrm>
          <a:prstGeom prst="rect">
            <a:avLst/>
          </a:prstGeom>
        </p:spPr>
      </p:pic>
      <p:pic>
        <p:nvPicPr>
          <p:cNvPr id="6" name="Picture 5" descr="NICICTU-logo.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103" y="4177642"/>
            <a:ext cx="1031556" cy="1046170"/>
          </a:xfrm>
          <a:prstGeom prst="rect">
            <a:avLst/>
          </a:prstGeom>
        </p:spPr>
      </p:pic>
      <p:pic>
        <p:nvPicPr>
          <p:cNvPr id="7" name="Picture 6" descr="Dept-Economy.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08843" y="4076673"/>
            <a:ext cx="1259822" cy="1277670"/>
          </a:xfrm>
          <a:prstGeom prst="rect">
            <a:avLst/>
          </a:prstGeom>
        </p:spPr>
      </p:pic>
      <p:pic>
        <p:nvPicPr>
          <p:cNvPr id="8" name="Picture 7" descr="Skills-to-succeed.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710860" y="4097043"/>
            <a:ext cx="1277305" cy="1295400"/>
          </a:xfrm>
          <a:prstGeom prst="rect">
            <a:avLst/>
          </a:prstGeom>
        </p:spPr>
      </p:pic>
      <p:pic>
        <p:nvPicPr>
          <p:cNvPr id="9" name="Picture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675181" y="393700"/>
            <a:ext cx="3844437" cy="3898900"/>
          </a:xfrm>
          <a:prstGeom prst="rect">
            <a:avLst/>
          </a:prstGeom>
        </p:spPr>
      </p:pic>
    </p:spTree>
    <p:extLst>
      <p:ext uri="{BB962C8B-B14F-4D97-AF65-F5344CB8AC3E}">
        <p14:creationId xmlns:p14="http://schemas.microsoft.com/office/powerpoint/2010/main" val="165298948"/>
      </p:ext>
    </p:extLst>
  </p:cSld>
  <p:clrMapOvr>
    <a:masterClrMapping/>
  </p:clrMapOvr>
  <p:transition spd="slow">
    <p:pull/>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SBWBL.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2437" y="94950"/>
            <a:ext cx="1970344" cy="706040"/>
          </a:xfrm>
          <a:prstGeom prst="rect">
            <a:avLst/>
          </a:prstGeom>
        </p:spPr>
      </p:pic>
      <p:sp>
        <p:nvSpPr>
          <p:cNvPr id="2" name="TextBox 8">
            <a:extLst>
              <a:ext uri="{FF2B5EF4-FFF2-40B4-BE49-F238E27FC236}">
                <a16:creationId xmlns:a16="http://schemas.microsoft.com/office/drawing/2014/main" id="{30D71A75-E350-4F4E-B95C-996FAF806444}"/>
              </a:ext>
            </a:extLst>
          </p:cNvPr>
          <p:cNvSpPr txBox="1"/>
          <p:nvPr/>
        </p:nvSpPr>
        <p:spPr>
          <a:xfrm>
            <a:off x="438319" y="1652124"/>
            <a:ext cx="8204424" cy="2585323"/>
          </a:xfrm>
          <a:prstGeom prst="rect">
            <a:avLst/>
          </a:prstGeom>
          <a:noFill/>
          <a:ln cap="flat">
            <a:noFill/>
          </a:ln>
        </p:spPr>
        <p:txBody>
          <a:bodyPr vert="horz" wrap="square" lIns="91440" tIns="45720" rIns="91440" bIns="45720" anchor="t" anchorCtr="0" compatLnSpc="1">
            <a:spAutoFit/>
          </a:bodyPr>
          <a:lstStyle/>
          <a:p>
            <a:pPr marL="342900" marR="0" lvl="0" indent="-342900" algn="l" defTabSz="914400" rtl="0" fontAlgn="auto" hangingPunct="1">
              <a:lnSpc>
                <a:spcPct val="100000"/>
              </a:lnSpc>
              <a:spcBef>
                <a:spcPts val="0"/>
              </a:spcBef>
              <a:spcAft>
                <a:spcPts val="0"/>
              </a:spcAft>
              <a:buFont typeface="+mj-lt"/>
              <a:buAutoNum type="arabicPeriod"/>
              <a:tabLst/>
              <a:defRPr sz="1800" b="0" i="0" u="none" strike="noStrike" kern="0" cap="none" spc="0" baseline="0">
                <a:solidFill>
                  <a:srgbClr val="000000"/>
                </a:solidFill>
                <a:uFillTx/>
              </a:defRPr>
            </a:pPr>
            <a:r>
              <a:rPr lang="en-GB" i="0" u="none" strike="noStrike" kern="0" cap="none" spc="0" baseline="0" dirty="0">
                <a:solidFill>
                  <a:srgbClr val="000000"/>
                </a:solidFill>
                <a:uFillTx/>
                <a:latin typeface="Calibri"/>
                <a:ea typeface="ＭＳ Ｐゴシック"/>
              </a:rPr>
              <a:t>To</a:t>
            </a:r>
            <a:r>
              <a:rPr lang="en-GB" b="0" i="0" u="none" strike="noStrike" kern="0" cap="none" spc="0" baseline="0" dirty="0">
                <a:solidFill>
                  <a:srgbClr val="000000"/>
                </a:solidFill>
                <a:uFillTx/>
                <a:latin typeface="Calibri"/>
                <a:ea typeface="ＭＳ Ｐゴシック"/>
              </a:rPr>
              <a:t> develop and expand the capacity of the trade union movement as a primary catalyst for increased lifelong learning by its members.</a:t>
            </a:r>
          </a:p>
          <a:p>
            <a:pPr marL="342900" marR="0" lvl="0" indent="-342900" algn="l" defTabSz="914400" rtl="0" fontAlgn="auto" hangingPunct="1">
              <a:lnSpc>
                <a:spcPct val="100000"/>
              </a:lnSpc>
              <a:spcBef>
                <a:spcPts val="0"/>
              </a:spcBef>
              <a:spcAft>
                <a:spcPts val="0"/>
              </a:spcAft>
              <a:buFont typeface="+mj-lt"/>
              <a:buAutoNum type="arabicPeriod"/>
              <a:tabLst/>
              <a:defRPr sz="1800" b="0" i="0" u="none" strike="noStrike" kern="0" cap="none" spc="0" baseline="0">
                <a:solidFill>
                  <a:srgbClr val="000000"/>
                </a:solidFill>
                <a:uFillTx/>
              </a:defRPr>
            </a:pPr>
            <a:endParaRPr lang="en-GB" kern="0" dirty="0">
              <a:solidFill>
                <a:srgbClr val="000000"/>
              </a:solidFill>
              <a:latin typeface="Calibri"/>
              <a:ea typeface="ＭＳ Ｐゴシック"/>
            </a:endParaRPr>
          </a:p>
          <a:p>
            <a:pPr marL="342900" marR="0" lvl="0" indent="-342900" algn="l" defTabSz="914400" rtl="0" fontAlgn="auto" hangingPunct="1">
              <a:lnSpc>
                <a:spcPct val="100000"/>
              </a:lnSpc>
              <a:spcBef>
                <a:spcPts val="0"/>
              </a:spcBef>
              <a:spcAft>
                <a:spcPts val="0"/>
              </a:spcAft>
              <a:buFont typeface="+mj-lt"/>
              <a:buAutoNum type="arabicPeriod"/>
              <a:tabLst/>
              <a:defRPr sz="1800" b="0" i="0" u="none" strike="noStrike" kern="0" cap="none" spc="0" baseline="0">
                <a:solidFill>
                  <a:srgbClr val="000000"/>
                </a:solidFill>
                <a:uFillTx/>
              </a:defRPr>
            </a:pPr>
            <a:r>
              <a:rPr lang="en-GB" b="0" i="0" u="none" strike="noStrike" kern="0" cap="none" spc="0" baseline="0" dirty="0">
                <a:solidFill>
                  <a:srgbClr val="000000"/>
                </a:solidFill>
                <a:uFillTx/>
                <a:latin typeface="Calibri"/>
                <a:ea typeface="ＭＳ Ｐゴシック"/>
              </a:rPr>
              <a:t>To increase workplace learning by encouraging innovative, union-led partnership projects which leads to workers gaining nationally recognised qualifications.</a:t>
            </a:r>
          </a:p>
          <a:p>
            <a:pPr marL="342900" marR="0" lvl="0" indent="-342900" algn="l" defTabSz="914400" rtl="0" fontAlgn="auto" hangingPunct="1">
              <a:lnSpc>
                <a:spcPct val="100000"/>
              </a:lnSpc>
              <a:spcBef>
                <a:spcPts val="0"/>
              </a:spcBef>
              <a:spcAft>
                <a:spcPts val="0"/>
              </a:spcAft>
              <a:buFont typeface="+mj-lt"/>
              <a:buAutoNum type="arabicPeriod"/>
              <a:tabLst/>
              <a:defRPr sz="1800" b="0" i="0" u="none" strike="noStrike" kern="0" cap="none" spc="0" baseline="0">
                <a:solidFill>
                  <a:srgbClr val="000000"/>
                </a:solidFill>
                <a:uFillTx/>
              </a:defRPr>
            </a:pPr>
            <a:endParaRPr lang="en-GB" b="0" i="0" u="none" strike="noStrike" kern="0" cap="none" spc="0" baseline="0" dirty="0">
              <a:solidFill>
                <a:srgbClr val="000000"/>
              </a:solidFill>
              <a:uFillTx/>
              <a:latin typeface="Calibri"/>
              <a:ea typeface="ＭＳ Ｐゴシック"/>
            </a:endParaRPr>
          </a:p>
          <a:p>
            <a:pPr marL="342900" marR="0" lvl="0" indent="-342900" algn="l" defTabSz="914400" rtl="0" fontAlgn="auto" hangingPunct="1">
              <a:lnSpc>
                <a:spcPct val="100000"/>
              </a:lnSpc>
              <a:spcBef>
                <a:spcPts val="0"/>
              </a:spcBef>
              <a:spcAft>
                <a:spcPts val="0"/>
              </a:spcAft>
              <a:buFont typeface="+mj-lt"/>
              <a:buAutoNum type="arabicPeriod"/>
              <a:tabLst/>
              <a:defRPr sz="1800" b="0" i="0" u="none" strike="noStrike" kern="0" cap="none" spc="0" baseline="0">
                <a:solidFill>
                  <a:srgbClr val="000000"/>
                </a:solidFill>
                <a:uFillTx/>
              </a:defRPr>
            </a:pPr>
            <a:r>
              <a:rPr lang="en-GB" b="0" i="0" u="none" strike="noStrike" kern="0" cap="none" spc="0" baseline="0" dirty="0">
                <a:solidFill>
                  <a:srgbClr val="000000"/>
                </a:solidFill>
                <a:uFillTx/>
                <a:latin typeface="Calibri"/>
                <a:ea typeface="ＭＳ Ｐゴシック"/>
              </a:rPr>
              <a:t>To widen participation and break down barriers to learning in the workplace by supporting projects which focus on social inclusion and engaging non-traditional learners.</a:t>
            </a:r>
          </a:p>
        </p:txBody>
      </p:sp>
      <p:pic>
        <p:nvPicPr>
          <p:cNvPr id="6" name="Picture 5" descr="ULF-logo-pink.png">
            <a:extLst>
              <a:ext uri="{FF2B5EF4-FFF2-40B4-BE49-F238E27FC236}">
                <a16:creationId xmlns:a16="http://schemas.microsoft.com/office/drawing/2014/main" id="{F414B538-C67D-8E40-A470-498E7E036F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44057" y="-67434"/>
            <a:ext cx="1773111" cy="1798230"/>
          </a:xfrm>
          <a:prstGeom prst="rect">
            <a:avLst/>
          </a:prstGeom>
        </p:spPr>
      </p:pic>
    </p:spTree>
    <p:extLst>
      <p:ext uri="{BB962C8B-B14F-4D97-AF65-F5344CB8AC3E}">
        <p14:creationId xmlns:p14="http://schemas.microsoft.com/office/powerpoint/2010/main" val="2494490324"/>
      </p:ext>
    </p:extLst>
  </p:cSld>
  <p:clrMapOvr>
    <a:masterClrMapping/>
  </p:clrMapOvr>
  <p:transition spd="slow">
    <p:pull/>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SBWBL.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2437" y="94950"/>
            <a:ext cx="1970344" cy="706040"/>
          </a:xfrm>
          <a:prstGeom prst="rect">
            <a:avLst/>
          </a:prstGeom>
        </p:spPr>
      </p:pic>
      <p:pic>
        <p:nvPicPr>
          <p:cNvPr id="5" name="Picture 4" descr="ULF-logo-pink.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2437" y="4177642"/>
            <a:ext cx="1135219" cy="1151301"/>
          </a:xfrm>
          <a:prstGeom prst="rect">
            <a:avLst/>
          </a:prstGeom>
        </p:spPr>
      </p:pic>
      <p:pic>
        <p:nvPicPr>
          <p:cNvPr id="6" name="Picture 5" descr="NICICTU-logo.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103" y="4177642"/>
            <a:ext cx="1031556" cy="1046170"/>
          </a:xfrm>
          <a:prstGeom prst="rect">
            <a:avLst/>
          </a:prstGeom>
        </p:spPr>
      </p:pic>
      <p:pic>
        <p:nvPicPr>
          <p:cNvPr id="7" name="Picture 6" descr="Dept-Economy.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08843" y="4076673"/>
            <a:ext cx="1259822" cy="1277670"/>
          </a:xfrm>
          <a:prstGeom prst="rect">
            <a:avLst/>
          </a:prstGeom>
        </p:spPr>
      </p:pic>
      <p:pic>
        <p:nvPicPr>
          <p:cNvPr id="8" name="Picture 7" descr="Skills-to-succeed.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710860" y="4097043"/>
            <a:ext cx="1277305" cy="1295400"/>
          </a:xfrm>
          <a:prstGeom prst="rect">
            <a:avLst/>
          </a:prstGeom>
        </p:spPr>
      </p:pic>
      <p:pic>
        <p:nvPicPr>
          <p:cNvPr id="9" name="Picture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675181" y="622300"/>
            <a:ext cx="3844437" cy="3898899"/>
          </a:xfrm>
          <a:prstGeom prst="rect">
            <a:avLst/>
          </a:prstGeom>
        </p:spPr>
      </p:pic>
    </p:spTree>
    <p:extLst>
      <p:ext uri="{BB962C8B-B14F-4D97-AF65-F5344CB8AC3E}">
        <p14:creationId xmlns:p14="http://schemas.microsoft.com/office/powerpoint/2010/main" val="1291891928"/>
      </p:ext>
    </p:extLst>
  </p:cSld>
  <p:clrMapOvr>
    <a:masterClrMapping/>
  </p:clrMapOvr>
  <p:transition spd="slow">
    <p:pull/>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7">
            <a:extLst>
              <a:ext uri="{FF2B5EF4-FFF2-40B4-BE49-F238E27FC236}">
                <a16:creationId xmlns:a16="http://schemas.microsoft.com/office/drawing/2014/main" id="{08033AF6-84B8-9742-8B5C-281F1DE8934D}"/>
              </a:ext>
            </a:extLst>
          </p:cNvPr>
          <p:cNvPicPr>
            <a:picLocks noChangeAspect="1"/>
          </p:cNvPicPr>
          <p:nvPr/>
        </p:nvPicPr>
        <p:blipFill>
          <a:blip r:embed="rId2"/>
          <a:stretch>
            <a:fillRect/>
          </a:stretch>
        </p:blipFill>
        <p:spPr>
          <a:xfrm>
            <a:off x="444978" y="76546"/>
            <a:ext cx="8276438" cy="4936020"/>
          </a:xfrm>
          <a:prstGeom prst="rect">
            <a:avLst/>
          </a:prstGeom>
          <a:noFill/>
          <a:ln cap="flat">
            <a:noFill/>
          </a:ln>
        </p:spPr>
      </p:pic>
    </p:spTree>
    <p:extLst>
      <p:ext uri="{BB962C8B-B14F-4D97-AF65-F5344CB8AC3E}">
        <p14:creationId xmlns:p14="http://schemas.microsoft.com/office/powerpoint/2010/main" val="1511832888"/>
      </p:ext>
    </p:extLst>
  </p:cSld>
  <p:clrMapOvr>
    <a:masterClrMapping/>
  </p:clrMapOvr>
  <p:transition spd="slow">
    <p:pull/>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SBWBL.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2437" y="94950"/>
            <a:ext cx="1970344" cy="706040"/>
          </a:xfrm>
          <a:prstGeom prst="rect">
            <a:avLst/>
          </a:prstGeom>
        </p:spPr>
      </p:pic>
      <p:pic>
        <p:nvPicPr>
          <p:cNvPr id="5" name="Picture 4" descr="ULF-logo-pink.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2437" y="4177642"/>
            <a:ext cx="1135219" cy="1151301"/>
          </a:xfrm>
          <a:prstGeom prst="rect">
            <a:avLst/>
          </a:prstGeom>
        </p:spPr>
      </p:pic>
      <p:pic>
        <p:nvPicPr>
          <p:cNvPr id="6" name="Picture 5" descr="NICICTU-logo.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103" y="4177642"/>
            <a:ext cx="1031556" cy="1046170"/>
          </a:xfrm>
          <a:prstGeom prst="rect">
            <a:avLst/>
          </a:prstGeom>
        </p:spPr>
      </p:pic>
      <p:pic>
        <p:nvPicPr>
          <p:cNvPr id="7" name="Picture 6" descr="Dept-Economy.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08843" y="4076673"/>
            <a:ext cx="1259822" cy="1277670"/>
          </a:xfrm>
          <a:prstGeom prst="rect">
            <a:avLst/>
          </a:prstGeom>
        </p:spPr>
      </p:pic>
      <p:pic>
        <p:nvPicPr>
          <p:cNvPr id="8" name="Picture 7" descr="Skills-to-succeed.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710860" y="4097043"/>
            <a:ext cx="1277305" cy="1295400"/>
          </a:xfrm>
          <a:prstGeom prst="rect">
            <a:avLst/>
          </a:prstGeom>
        </p:spPr>
      </p:pic>
      <p:pic>
        <p:nvPicPr>
          <p:cNvPr id="9" name="Picture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675181" y="431800"/>
            <a:ext cx="3844437" cy="3898899"/>
          </a:xfrm>
          <a:prstGeom prst="rect">
            <a:avLst/>
          </a:prstGeom>
        </p:spPr>
      </p:pic>
    </p:spTree>
    <p:extLst>
      <p:ext uri="{BB962C8B-B14F-4D97-AF65-F5344CB8AC3E}">
        <p14:creationId xmlns:p14="http://schemas.microsoft.com/office/powerpoint/2010/main" val="3813642993"/>
      </p:ext>
    </p:extLst>
  </p:cSld>
  <p:clrMapOvr>
    <a:masterClrMapping/>
  </p:clrMapOvr>
  <p:transition spd="slow">
    <p:pull/>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Version xmlns="http://schemas.microsoft.com/sharepoint/v3/fields" xsi:nil="true"/>
    <_Status xmlns="http://schemas.microsoft.com/sharepoint/v3/fields">Not Started</_Statu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DE64AEEDD9B7A4D93545ACBE97D4615" ma:contentTypeVersion="2" ma:contentTypeDescription="Create a new document." ma:contentTypeScope="" ma:versionID="f49002b78e3a4a71b814eef46a983816">
  <xsd:schema xmlns:xsd="http://www.w3.org/2001/XMLSchema" xmlns:xs="http://www.w3.org/2001/XMLSchema" xmlns:p="http://schemas.microsoft.com/office/2006/metadata/properties" xmlns:ns2="http://schemas.microsoft.com/sharepoint/v3/fields" targetNamespace="http://schemas.microsoft.com/office/2006/metadata/properties" ma:root="true" ma:fieldsID="38f6db2dd0d9a0cf6a8dc37be32b365b" ns2:_="">
    <xsd:import namespace="http://schemas.microsoft.com/sharepoint/v3/fields"/>
    <xsd:element name="properties">
      <xsd:complexType>
        <xsd:sequence>
          <xsd:element name="documentManagement">
            <xsd:complexType>
              <xsd:all>
                <xsd:element ref="ns2:_Status" minOccurs="0"/>
                <xsd:element ref="ns2:_Vers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_Status" ma:index="8" nillable="true" ma:displayName="Status" ma:default="Not Started" ma:internalName="_Status">
      <xsd:simpleType>
        <xsd:union memberTypes="dms:Text">
          <xsd:simpleType>
            <xsd:restriction base="dms:Choice">
              <xsd:enumeration value="Not Started"/>
              <xsd:enumeration value="Draft"/>
              <xsd:enumeration value="Reviewed"/>
              <xsd:enumeration value="Scheduled"/>
              <xsd:enumeration value="Published"/>
              <xsd:enumeration value="Final"/>
              <xsd:enumeration value="Expired"/>
            </xsd:restriction>
          </xsd:simpleType>
        </xsd:union>
      </xsd:simpleType>
    </xsd:element>
    <xsd:element name="_Version" ma:index="9" nillable="true" ma:displayName="Version" ma:internalName="_Version">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ma:displayName="Status"/>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7D2A1B0-FF3E-4009-940D-AED0EB70AA20}">
  <ds:schemaRefs>
    <ds:schemaRef ds:uri="http://schemas.microsoft.com/sharepoint/v3/contenttype/forms"/>
  </ds:schemaRefs>
</ds:datastoreItem>
</file>

<file path=customXml/itemProps2.xml><?xml version="1.0" encoding="utf-8"?>
<ds:datastoreItem xmlns:ds="http://schemas.openxmlformats.org/officeDocument/2006/customXml" ds:itemID="{7B6F2769-7194-4217-93D3-3AF3A4742282}">
  <ds:schemaRefs>
    <ds:schemaRef ds:uri="http://purl.org/dc/terms/"/>
    <ds:schemaRef ds:uri="http://schemas.openxmlformats.org/package/2006/metadata/core-properties"/>
    <ds:schemaRef ds:uri="http://purl.org/dc/dcmitype/"/>
    <ds:schemaRef ds:uri="http://schemas.microsoft.com/office/infopath/2007/PartnerControls"/>
    <ds:schemaRef ds:uri="http://schemas.microsoft.com/office/2006/documentManagement/types"/>
    <ds:schemaRef ds:uri="http://purl.org/dc/elements/1.1/"/>
    <ds:schemaRef ds:uri="http://schemas.microsoft.com/office/2006/metadata/properties"/>
    <ds:schemaRef ds:uri="http://schemas.microsoft.com/sharepoint/v3/fields"/>
    <ds:schemaRef ds:uri="http://www.w3.org/XML/1998/namespace"/>
  </ds:schemaRefs>
</ds:datastoreItem>
</file>

<file path=customXml/itemProps3.xml><?xml version="1.0" encoding="utf-8"?>
<ds:datastoreItem xmlns:ds="http://schemas.openxmlformats.org/officeDocument/2006/customXml" ds:itemID="{E4214858-785C-42F7-BE66-6D0E79395FC8}">
  <ds:schemaRefs>
    <ds:schemaRef ds:uri="http://schemas.microsoft.com/office/2006/metadata/contentType"/>
    <ds:schemaRef ds:uri="http://schemas.microsoft.com/office/2006/metadata/properties/metaAttributes"/>
    <ds:schemaRef ds:uri="http://www.w3.org/2000/xmlns/"/>
    <ds:schemaRef ds:uri="http://www.w3.org/2001/XMLSchema"/>
    <ds:schemaRef ds:uri="http://schemas.microsoft.com/sharepoint/v3/fields"/>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FNEMasterTemplateForThemePreview.pptx</Template>
  <TotalTime>267</TotalTime>
  <Words>181</Words>
  <Application>Microsoft Office PowerPoint</Application>
  <PresentationFormat>On-screen Show (16:9)</PresentationFormat>
  <Paragraphs>17</Paragraphs>
  <Slides>15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ＭＳ Ｐゴシック</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FileNewTemplate</dc:title>
  <dc:creator>Diana</dc:creator>
  <cp:lastModifiedBy>Julie Gorman</cp:lastModifiedBy>
  <cp:revision>54</cp:revision>
  <dcterms:created xsi:type="dcterms:W3CDTF">2010-04-12T23:12:02Z</dcterms:created>
  <dcterms:modified xsi:type="dcterms:W3CDTF">2018-03-27T09:29:25Z</dcterms:modified>
  <cp:contentStatus>Draft</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0x0101000DE64AEEDD9B7A4D93545ACBE97D4615</vt:lpwstr>
  </property>
</Properties>
</file>