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60" r:id="rId2"/>
    <p:sldId id="572" r:id="rId3"/>
    <p:sldId id="573" r:id="rId4"/>
    <p:sldId id="568" r:id="rId5"/>
    <p:sldId id="569" r:id="rId6"/>
    <p:sldId id="570" r:id="rId7"/>
    <p:sldId id="564" r:id="rId8"/>
    <p:sldId id="574" r:id="rId9"/>
    <p:sldId id="575" r:id="rId10"/>
    <p:sldId id="578" r:id="rId11"/>
    <p:sldId id="577" r:id="rId12"/>
    <p:sldId id="579" r:id="rId13"/>
    <p:sldId id="580" r:id="rId14"/>
    <p:sldId id="576" r:id="rId15"/>
    <p:sldId id="261" r:id="rId16"/>
    <p:sldId id="558" r:id="rId17"/>
    <p:sldId id="581" r:id="rId18"/>
    <p:sldId id="269" r:id="rId19"/>
    <p:sldId id="571" r:id="rId20"/>
    <p:sldId id="582" r:id="rId21"/>
    <p:sldId id="583" r:id="rId22"/>
    <p:sldId id="584" r:id="rId23"/>
    <p:sldId id="585" r:id="rId24"/>
    <p:sldId id="586" r:id="rId25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0328" autoAdjust="0"/>
  </p:normalViewPr>
  <p:slideViewPr>
    <p:cSldViewPr>
      <p:cViewPr>
        <p:scale>
          <a:sx n="76" d="100"/>
          <a:sy n="76" d="100"/>
        </p:scale>
        <p:origin x="1413" y="5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8A326D-0D09-4886-B0E8-4014743CC303}" type="datetimeFigureOut">
              <a:rPr lang="en-GB" smtClean="0"/>
              <a:t>09/03/2020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6C0D97-9C48-473A-88F0-7FC1C9DF829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8949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400" dirty="0"/>
              <a:t>Lets start with a quick video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6C0D97-9C48-473A-88F0-7FC1C9DF8298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54963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47738" y="1349375"/>
            <a:ext cx="4856162" cy="36433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Remember the Bite-Sized note?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(Click)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– Think of yourself as “Packman” munching your way through bites of learning in the direction and order that you choose! – You can “bite” into the learning in the way and order that you want or need. 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 </a:t>
            </a: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(Click)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- The aim is to develop Small learning modules that allow the individual to “pick” the elements or skills they need.  “Pick-Up” the skills that suit you and fit them together for your individual needs. 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Arial" panose="020B0604020202020204" pitchFamily="34" charset="0"/>
            </a:endParaRP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(Click) -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The idea is that you can make up your own course collecting skills and credits as you go and as you need them.  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Arial" panose="020B0604020202020204" pitchFamily="34" charset="0"/>
            </a:endParaRPr>
          </a:p>
          <a:p>
            <a:endParaRPr lang="en-GB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1EBA3-54E7-4C19-8406-820D522B0606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35823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/>
          </a:p>
          <a:p>
            <a:r>
              <a:rPr lang="en-GB" sz="1400" dirty="0"/>
              <a:t>Can we achieve this?</a:t>
            </a:r>
          </a:p>
          <a:p>
            <a:endParaRPr lang="en-GB" sz="1400" dirty="0"/>
          </a:p>
          <a:p>
            <a:r>
              <a:rPr lang="en-GB" sz="1400" dirty="0"/>
              <a:t>From the research and work of the BIMcert project we believe that a focus on blended learning can help.</a:t>
            </a:r>
          </a:p>
          <a:p>
            <a:endParaRPr lang="en-GB" sz="1400" dirty="0"/>
          </a:p>
          <a:p>
            <a:r>
              <a:rPr lang="en-GB" sz="1400" dirty="0"/>
              <a:t>Different methods of delivery / different ways of accessing learning materials</a:t>
            </a:r>
          </a:p>
          <a:p>
            <a:endParaRPr lang="en-GB" sz="1400" dirty="0"/>
          </a:p>
          <a:p>
            <a:r>
              <a:rPr lang="en-GB" sz="1400" dirty="0"/>
              <a:t>Focus on learning styles as much as the content of the learning needed.</a:t>
            </a:r>
          </a:p>
          <a:p>
            <a:endParaRPr lang="en-GB" sz="1400" dirty="0"/>
          </a:p>
          <a:p>
            <a:r>
              <a:rPr lang="en-GB" sz="1400" dirty="0"/>
              <a:t>Thinking about how and where we deliver learning</a:t>
            </a:r>
          </a:p>
          <a:p>
            <a:endParaRPr lang="en-GB" sz="1400" dirty="0"/>
          </a:p>
          <a:p>
            <a:r>
              <a:rPr lang="en-GB" sz="1400" dirty="0"/>
              <a:t>Providing access to everyone to learn what they need to know – and provide a route to improve their digital skills</a:t>
            </a:r>
          </a:p>
          <a:p>
            <a:endParaRPr lang="en-GB" sz="1400" dirty="0"/>
          </a:p>
          <a:p>
            <a:endParaRPr lang="en-GB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6C0D97-9C48-473A-88F0-7FC1C9DF8298}" type="slidenum">
              <a:rPr lang="en-GB" smtClean="0"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3743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/>
          </a:p>
          <a:p>
            <a:r>
              <a:rPr lang="en-GB" sz="1400" dirty="0"/>
              <a:t>Democratisation is not just about everyone getting the skills – its about all in the industry coming together to make sure we have a route for people to get them</a:t>
            </a:r>
          </a:p>
          <a:p>
            <a:endParaRPr lang="en-GB" sz="1400" dirty="0"/>
          </a:p>
          <a:p>
            <a:endParaRPr lang="en-GB" sz="1400" dirty="0"/>
          </a:p>
          <a:p>
            <a:endParaRPr lang="en-GB" sz="1400" dirty="0"/>
          </a:p>
          <a:p>
            <a:r>
              <a:rPr lang="en-GB" sz="1400" dirty="0"/>
              <a:t>Working with training and delivery partners from across the industry to provide a blend of training delivered in various ways and pitched at different levels to suit industry needs.</a:t>
            </a:r>
          </a:p>
          <a:p>
            <a:endParaRPr lang="en-GB" sz="1400" dirty="0"/>
          </a:p>
          <a:p>
            <a:r>
              <a:rPr lang="en-GB" sz="1400" b="1" dirty="0"/>
              <a:t>For me, CITB NI’s involvement </a:t>
            </a:r>
            <a:r>
              <a:rPr lang="en-GB" sz="1400" dirty="0"/>
              <a:t>and support for this event is only a first step in working with industry</a:t>
            </a:r>
          </a:p>
          <a:p>
            <a:endParaRPr lang="en-GB" sz="1400" dirty="0"/>
          </a:p>
          <a:p>
            <a:endParaRPr lang="en-GB" sz="1400" dirty="0"/>
          </a:p>
          <a:p>
            <a:endParaRPr lang="en-GB" sz="1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299DA-DF37-40C8-A09A-1784535657DA}" type="slidenum">
              <a:rPr lang="en-GB" smtClean="0"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2860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47738" y="1349375"/>
            <a:ext cx="4856162" cy="36433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95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400" b="0" kern="1200" dirty="0">
              <a:solidFill>
                <a:schemeClr val="tx1"/>
              </a:solidFill>
              <a:effectLst/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95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400" b="0" kern="1200" dirty="0">
              <a:solidFill>
                <a:schemeClr val="tx1"/>
              </a:solidFill>
              <a:effectLst/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95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400" b="0" kern="1200" dirty="0">
              <a:solidFill>
                <a:schemeClr val="tx1"/>
              </a:solidFill>
              <a:effectLst/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95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Construction  industry has a huge impact on the energy efficiency of our world.</a:t>
            </a:r>
          </a:p>
          <a:p>
            <a:pPr marL="0" marR="0" lvl="0" indent="0" algn="l" defTabSz="995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95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400" kern="1200" dirty="0">
              <a:solidFill>
                <a:schemeClr val="tx1"/>
              </a:solidFill>
              <a:effectLst/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95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Improved energy performance across the Construction Industry is a key driver for Horizon 2020. </a:t>
            </a:r>
          </a:p>
          <a:p>
            <a:pPr marL="0" marR="0" lvl="0" indent="0" algn="l" defTabSz="995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400" b="0" kern="1200" dirty="0">
              <a:solidFill>
                <a:schemeClr val="tx1"/>
              </a:solidFill>
              <a:effectLst/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95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400" b="0" kern="1200" dirty="0">
              <a:solidFill>
                <a:schemeClr val="tx1"/>
              </a:solidFill>
              <a:effectLst/>
              <a:latin typeface="+mn-lt"/>
              <a:ea typeface="+mn-ea"/>
              <a:cs typeface="Arial" panose="020B0604020202020204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1EBA3-54E7-4C19-8406-820D522B0606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16586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47738" y="1349375"/>
            <a:ext cx="4856162" cy="36433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1EBA3-54E7-4C19-8406-820D522B0606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64314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47738" y="1349375"/>
            <a:ext cx="4856162" cy="36433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95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95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95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95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key to delivery of energy efficiency is;</a:t>
            </a:r>
          </a:p>
          <a:p>
            <a:pPr marL="0" marR="0" lvl="0" indent="0" algn="l" defTabSz="995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85750" marR="0" lvl="0" indent="-285750" algn="l" defTabSz="995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Better design</a:t>
            </a:r>
          </a:p>
          <a:p>
            <a:pPr marL="285750" marR="0" lvl="0" indent="-285750" algn="l" defTabSz="995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Better collaboration in delivering the design</a:t>
            </a:r>
          </a:p>
          <a:p>
            <a:pPr marL="285750" marR="0" lvl="0" indent="-285750" algn="l" defTabSz="995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Better transfer of information </a:t>
            </a:r>
          </a:p>
          <a:p>
            <a:pPr marL="285750" marR="0" lvl="0" indent="-285750" algn="l" defTabSz="995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Better execution in terms of understanding the design and quality of construction</a:t>
            </a:r>
            <a:endParaRPr lang="en-US" sz="16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GB" dirty="0"/>
          </a:p>
          <a:p>
            <a:r>
              <a:rPr lang="en-GB" b="1" dirty="0"/>
              <a:t>The key is better skills</a:t>
            </a:r>
          </a:p>
          <a:p>
            <a:endParaRPr lang="en-GB" b="1" dirty="0"/>
          </a:p>
          <a:p>
            <a:r>
              <a:rPr lang="en-GB" b="1" dirty="0"/>
              <a:t>And – digital collaboration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1EBA3-54E7-4C19-8406-820D522B0606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89729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>
              <a:latin typeface="+mn-lt"/>
              <a:cs typeface="Arial" panose="020B0604020202020204" pitchFamily="34" charset="0"/>
            </a:endParaRPr>
          </a:p>
          <a:p>
            <a:endParaRPr lang="en-GB" sz="1400" dirty="0">
              <a:latin typeface="+mn-lt"/>
              <a:cs typeface="Arial" panose="020B0604020202020204" pitchFamily="34" charset="0"/>
            </a:endParaRPr>
          </a:p>
          <a:p>
            <a:endParaRPr lang="en-GB" sz="1400" dirty="0">
              <a:latin typeface="+mn-lt"/>
              <a:cs typeface="Arial" panose="020B0604020202020204" pitchFamily="34" charset="0"/>
            </a:endParaRPr>
          </a:p>
          <a:p>
            <a:r>
              <a:rPr lang="en-GB" sz="1400" dirty="0">
                <a:latin typeface="+mn-lt"/>
                <a:cs typeface="Arial" panose="020B0604020202020204" pitchFamily="34" charset="0"/>
              </a:rPr>
              <a:t>Lets think about energy in terms of the 4 stages of a buildings life;</a:t>
            </a:r>
          </a:p>
          <a:p>
            <a:endParaRPr lang="en-GB" sz="1400" dirty="0">
              <a:latin typeface="+mn-lt"/>
              <a:cs typeface="Arial" panose="020B0604020202020204" pitchFamily="34" charset="0"/>
            </a:endParaRPr>
          </a:p>
          <a:p>
            <a:r>
              <a:rPr lang="en-GB" sz="1400" b="1" dirty="0">
                <a:latin typeface="+mn-lt"/>
                <a:cs typeface="Arial" panose="020B0604020202020204" pitchFamily="34" charset="0"/>
              </a:rPr>
              <a:t>Click </a:t>
            </a:r>
            <a:r>
              <a:rPr lang="en-GB" sz="1400" dirty="0">
                <a:latin typeface="+mn-lt"/>
                <a:cs typeface="Arial" panose="020B0604020202020204" pitchFamily="34" charset="0"/>
              </a:rPr>
              <a:t>- Plan –Energy savings targeted during the initial concept Client spec’		Potential Energy</a:t>
            </a:r>
          </a:p>
          <a:p>
            <a:endParaRPr lang="en-GB" sz="1400" dirty="0">
              <a:latin typeface="+mn-lt"/>
              <a:cs typeface="Arial" panose="020B0604020202020204" pitchFamily="34" charset="0"/>
            </a:endParaRPr>
          </a:p>
          <a:p>
            <a:r>
              <a:rPr lang="en-GB" sz="1400" b="1" dirty="0">
                <a:latin typeface="+mn-lt"/>
                <a:cs typeface="Arial" panose="020B0604020202020204" pitchFamily="34" charset="0"/>
              </a:rPr>
              <a:t>Click </a:t>
            </a:r>
            <a:r>
              <a:rPr lang="en-GB" sz="1400" dirty="0">
                <a:latin typeface="+mn-lt"/>
                <a:cs typeface="Arial" panose="020B0604020202020204" pitchFamily="34" charset="0"/>
              </a:rPr>
              <a:t>- Design –Energy savings designed utilised to achieve energy optimization 		Embedded Energy</a:t>
            </a:r>
          </a:p>
          <a:p>
            <a:endParaRPr lang="en-GB" sz="1400" dirty="0">
              <a:latin typeface="+mn-lt"/>
              <a:cs typeface="Arial" panose="020B0604020202020204" pitchFamily="34" charset="0"/>
            </a:endParaRPr>
          </a:p>
          <a:p>
            <a:r>
              <a:rPr lang="en-GB" sz="1400" b="1" dirty="0">
                <a:latin typeface="+mn-lt"/>
                <a:cs typeface="Arial" panose="020B0604020202020204" pitchFamily="34" charset="0"/>
              </a:rPr>
              <a:t>Click -</a:t>
            </a:r>
            <a:r>
              <a:rPr lang="en-GB" sz="1400" dirty="0">
                <a:latin typeface="+mn-lt"/>
                <a:cs typeface="Arial" panose="020B0604020202020204" pitchFamily="34" charset="0"/>
              </a:rPr>
              <a:t> Build - Energy savings achieved through the building operation stage  –		Operational Energy</a:t>
            </a:r>
          </a:p>
          <a:p>
            <a:endParaRPr lang="en-GB" sz="1400" dirty="0">
              <a:latin typeface="+mn-lt"/>
              <a:cs typeface="Arial" panose="020B0604020202020204" pitchFamily="34" charset="0"/>
            </a:endParaRPr>
          </a:p>
          <a:p>
            <a:r>
              <a:rPr lang="en-GB" sz="1400" b="1" dirty="0">
                <a:latin typeface="+mn-lt"/>
                <a:cs typeface="Arial" panose="020B0604020202020204" pitchFamily="34" charset="0"/>
              </a:rPr>
              <a:t>Click -</a:t>
            </a:r>
            <a:r>
              <a:rPr lang="en-GB" sz="1400" dirty="0">
                <a:latin typeface="+mn-lt"/>
                <a:cs typeface="Arial" panose="020B0604020202020204" pitchFamily="34" charset="0"/>
              </a:rPr>
              <a:t> Operate – Energy savings through in-use building performance management. 		Sustainable Energy</a:t>
            </a:r>
          </a:p>
          <a:p>
            <a:endParaRPr lang="en-GB" sz="1400" dirty="0"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dirty="0">
                <a:latin typeface="+mn-lt"/>
                <a:cs typeface="Arial" panose="020B0604020202020204" pitchFamily="34" charset="0"/>
              </a:rPr>
              <a:t>Each stage relies on clear and effective communication and transfer of information</a:t>
            </a:r>
          </a:p>
          <a:p>
            <a:endParaRPr lang="en-GB" sz="1400" dirty="0">
              <a:latin typeface="+mn-lt"/>
              <a:cs typeface="Arial" panose="020B0604020202020204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FDC3A1-0A1A-4700-BD9F-8CF7316D0897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78404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6C0D97-9C48-473A-88F0-7FC1C9DF8298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61220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6C0D97-9C48-473A-88F0-7FC1C9DF8298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01074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6C0D97-9C48-473A-88F0-7FC1C9DF8298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10757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/>
          </a:p>
          <a:p>
            <a:endParaRPr lang="en-GB" sz="1400" dirty="0"/>
          </a:p>
          <a:p>
            <a:r>
              <a:rPr lang="en-GB" sz="1400" dirty="0"/>
              <a:t>So what do I mean by Democratising Skills?</a:t>
            </a:r>
          </a:p>
          <a:p>
            <a:endParaRPr lang="en-GB" sz="1400" dirty="0"/>
          </a:p>
          <a:p>
            <a:r>
              <a:rPr lang="en-GB" sz="1400" dirty="0"/>
              <a:t>We need to think about skills development a bit differently.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299DA-DF37-40C8-A09A-1784535657DA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9646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0D0A-3B72-4F51-AF98-3770919635A9}" type="datetimeFigureOut">
              <a:rPr lang="en-US" smtClean="0"/>
              <a:t>3/9/2020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852AE-AD1D-4984-BE60-53B883E349B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450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0D0A-3B72-4F51-AF98-3770919635A9}" type="datetimeFigureOut">
              <a:rPr lang="en-US" smtClean="0"/>
              <a:t>3/9/2020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852AE-AD1D-4984-BE60-53B883E349B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0625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0D0A-3B72-4F51-AF98-3770919635A9}" type="datetimeFigureOut">
              <a:rPr lang="en-US" smtClean="0"/>
              <a:t>3/9/2020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852AE-AD1D-4984-BE60-53B883E349B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636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0D0A-3B72-4F51-AF98-3770919635A9}" type="datetimeFigureOut">
              <a:rPr lang="en-US" smtClean="0"/>
              <a:t>3/9/2020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852AE-AD1D-4984-BE60-53B883E349B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859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0D0A-3B72-4F51-AF98-3770919635A9}" type="datetimeFigureOut">
              <a:rPr lang="en-US" smtClean="0"/>
              <a:t>3/9/2020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852AE-AD1D-4984-BE60-53B883E349B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508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0D0A-3B72-4F51-AF98-3770919635A9}" type="datetimeFigureOut">
              <a:rPr lang="en-US" smtClean="0"/>
              <a:t>3/9/2020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852AE-AD1D-4984-BE60-53B883E349B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852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0D0A-3B72-4F51-AF98-3770919635A9}" type="datetimeFigureOut">
              <a:rPr lang="en-US" smtClean="0"/>
              <a:t>3/9/2020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852AE-AD1D-4984-BE60-53B883E349B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6818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0D0A-3B72-4F51-AF98-3770919635A9}" type="datetimeFigureOut">
              <a:rPr lang="en-US" smtClean="0"/>
              <a:t>3/9/2020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852AE-AD1D-4984-BE60-53B883E349B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601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0D0A-3B72-4F51-AF98-3770919635A9}" type="datetimeFigureOut">
              <a:rPr lang="en-US" smtClean="0"/>
              <a:t>3/9/2020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852AE-AD1D-4984-BE60-53B883E349B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5211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0D0A-3B72-4F51-AF98-3770919635A9}" type="datetimeFigureOut">
              <a:rPr lang="en-US" smtClean="0"/>
              <a:t>3/9/2020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852AE-AD1D-4984-BE60-53B883E349B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924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0D0A-3B72-4F51-AF98-3770919635A9}" type="datetimeFigureOut">
              <a:rPr lang="en-US" smtClean="0"/>
              <a:t>3/9/2020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852AE-AD1D-4984-BE60-53B883E349B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3892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A0D0A-3B72-4F51-AF98-3770919635A9}" type="datetimeFigureOut">
              <a:rPr lang="en-US" smtClean="0"/>
              <a:t>3/9/2020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7852AE-AD1D-4984-BE60-53B883E349B9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88"/>
            <a:ext cx="9144000" cy="6834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3908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huffingtonpost.com/2014/11/20/gifts-from-ancient-greece_n_6152466.html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huffingtonpost.com/2014/11/20/gifts-from-ancient-greece_n_6152466.htm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C18CA-03AB-4982-B75C-17F43085B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11214"/>
            <a:ext cx="8229600" cy="4001962"/>
          </a:xfrm>
        </p:spPr>
        <p:txBody>
          <a:bodyPr/>
          <a:lstStyle/>
          <a:p>
            <a:r>
              <a:rPr lang="en-US" b="1" dirty="0"/>
              <a:t>Barry Neilson</a:t>
            </a:r>
            <a:br>
              <a:rPr lang="en-US" b="1" dirty="0"/>
            </a:br>
            <a:r>
              <a:rPr lang="en-US" b="1" dirty="0"/>
              <a:t>CITB NI 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1757155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3DB36-3585-4A82-A9B9-31705B74F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80727"/>
            <a:ext cx="8229600" cy="1152129"/>
          </a:xfrm>
        </p:spPr>
        <p:txBody>
          <a:bodyPr>
            <a:normAutofit/>
          </a:bodyPr>
          <a:lstStyle/>
          <a:p>
            <a:r>
              <a:rPr lang="en-GB" dirty="0"/>
              <a:t>Nigerian Experience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FE69A-45D5-4876-8CD4-7A832838BF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348879"/>
            <a:ext cx="8229600" cy="360040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Working with Nigerian Agencies on skills development;</a:t>
            </a:r>
          </a:p>
          <a:p>
            <a:r>
              <a:rPr lang="en-GB" dirty="0"/>
              <a:t>Building a skilled “Nigerian” workforce means that money stays in the economy and helps develop more people with more money and more spending power.</a:t>
            </a:r>
          </a:p>
          <a:p>
            <a:pPr marL="0" indent="0" algn="ctr">
              <a:buNone/>
            </a:pPr>
            <a:r>
              <a:rPr lang="en-GB" dirty="0"/>
              <a:t>Skilled People = More Sustainable Economy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7184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3DB36-3585-4A82-A9B9-31705B74F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80727"/>
            <a:ext cx="8229600" cy="1152129"/>
          </a:xfrm>
        </p:spPr>
        <p:txBody>
          <a:bodyPr>
            <a:normAutofit/>
          </a:bodyPr>
          <a:lstStyle/>
          <a:p>
            <a:r>
              <a:rPr lang="en-GB" dirty="0"/>
              <a:t>How does that relate to here?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FE69A-45D5-4876-8CD4-7A832838BF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348879"/>
            <a:ext cx="8229600" cy="3600401"/>
          </a:xfrm>
        </p:spPr>
        <p:txBody>
          <a:bodyPr>
            <a:normAutofit fontScale="77500" lnSpcReduction="20000"/>
          </a:bodyPr>
          <a:lstStyle/>
          <a:p>
            <a:r>
              <a:rPr lang="en-GB" dirty="0"/>
              <a:t>In Nigeria we are trying to create a system that allows everyone to take a 1</a:t>
            </a:r>
            <a:r>
              <a:rPr lang="en-GB" baseline="30000" dirty="0"/>
              <a:t>st</a:t>
            </a:r>
            <a:r>
              <a:rPr lang="en-GB" dirty="0"/>
              <a:t> or next step in developing their skills and qualifications.</a:t>
            </a:r>
          </a:p>
          <a:p>
            <a:r>
              <a:rPr lang="en-GB" dirty="0"/>
              <a:t>A big issue is that they cannot take time out for formal education.</a:t>
            </a:r>
          </a:p>
          <a:p>
            <a:r>
              <a:rPr lang="en-GB" dirty="0"/>
              <a:t>Higher salaries confined to “foreign” workers and a small % of Nigerians.</a:t>
            </a:r>
          </a:p>
          <a:p>
            <a:r>
              <a:rPr lang="en-GB" dirty="0"/>
              <a:t>Economy in the doldrums since majority of people have little or no earning (and therefore spending) capacity.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0510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3DB36-3585-4A82-A9B9-31705B74F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80727"/>
            <a:ext cx="8229600" cy="1152129"/>
          </a:xfrm>
        </p:spPr>
        <p:txBody>
          <a:bodyPr>
            <a:normAutofit/>
          </a:bodyPr>
          <a:lstStyle/>
          <a:p>
            <a:r>
              <a:rPr lang="en-GB" dirty="0"/>
              <a:t>How does that relate to here?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FE69A-45D5-4876-8CD4-7A832838BF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348879"/>
            <a:ext cx="8229600" cy="360040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b="1" dirty="0"/>
              <a:t>What is so different here?</a:t>
            </a:r>
          </a:p>
          <a:p>
            <a:r>
              <a:rPr lang="en-GB" dirty="0"/>
              <a:t>We have an excellent education system.</a:t>
            </a:r>
          </a:p>
          <a:p>
            <a:r>
              <a:rPr lang="en-GB" dirty="0"/>
              <a:t>There are job opportunities at a variety of levels.</a:t>
            </a:r>
          </a:p>
          <a:p>
            <a:r>
              <a:rPr lang="en-GB" dirty="0"/>
              <a:t>Does that mean there is no comparison?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21893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3DB36-3585-4A82-A9B9-31705B74F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80727"/>
            <a:ext cx="8229600" cy="1152129"/>
          </a:xfrm>
        </p:spPr>
        <p:txBody>
          <a:bodyPr>
            <a:normAutofit/>
          </a:bodyPr>
          <a:lstStyle/>
          <a:p>
            <a:r>
              <a:rPr lang="en-GB" dirty="0"/>
              <a:t>How does that relate to here?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FE69A-45D5-4876-8CD4-7A832838BF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348879"/>
            <a:ext cx="8229600" cy="3600401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GB" b="1" dirty="0"/>
              <a:t>Do we think that we have all the skills we need for the rest of our working life?</a:t>
            </a:r>
          </a:p>
          <a:p>
            <a:r>
              <a:rPr lang="en-GB" dirty="0"/>
              <a:t>We live in a changing world.</a:t>
            </a:r>
          </a:p>
          <a:p>
            <a:r>
              <a:rPr lang="en-GB" dirty="0"/>
              <a:t>Many of the jobs we will be doing in 10 years time don’t really exist now.</a:t>
            </a:r>
          </a:p>
          <a:p>
            <a:r>
              <a:rPr lang="en-GB" dirty="0"/>
              <a:t>Some say that if you don’t upskill every 3 years you will be left behind.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6391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04F7D-2A98-49E7-A82B-792D0837D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080120"/>
          </a:xfrm>
        </p:spPr>
        <p:txBody>
          <a:bodyPr>
            <a:normAutofit fontScale="90000"/>
          </a:bodyPr>
          <a:lstStyle/>
          <a:p>
            <a:r>
              <a:rPr lang="en-GB" dirty="0"/>
              <a:t>Sustainable Skills Development for a Sustainable Economy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8771E8-3648-49EE-A14D-0419C3A2C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2057399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What’s that about then?</a:t>
            </a:r>
          </a:p>
          <a:p>
            <a:r>
              <a:rPr lang="en-GB" dirty="0"/>
              <a:t>We cant all head off on courses every 10 weeks to catch up.</a:t>
            </a:r>
          </a:p>
          <a:p>
            <a:r>
              <a:rPr lang="en-GB" dirty="0"/>
              <a:t>We all need to take some responsibility for</a:t>
            </a:r>
          </a:p>
          <a:p>
            <a:pPr lvl="1"/>
            <a:r>
              <a:rPr lang="en-GB" dirty="0"/>
              <a:t>Upskilling our people</a:t>
            </a:r>
          </a:p>
          <a:p>
            <a:pPr lvl="1"/>
            <a:r>
              <a:rPr lang="en-GB" dirty="0"/>
              <a:t>Upskilling ourselves</a:t>
            </a:r>
          </a:p>
          <a:p>
            <a:pPr marL="457200" lvl="1" indent="0">
              <a:buNone/>
            </a:pPr>
            <a:endParaRPr lang="en-GB" dirty="0"/>
          </a:p>
          <a:p>
            <a:pPr marL="457200" lvl="1" indent="0" algn="ctr">
              <a:buNone/>
            </a:pPr>
            <a:r>
              <a:rPr lang="en-GB" sz="4400" b="1" dirty="0"/>
              <a:t>It’s a shared responsibility</a:t>
            </a:r>
          </a:p>
        </p:txBody>
      </p:sp>
    </p:spTree>
    <p:extLst>
      <p:ext uri="{BB962C8B-B14F-4D97-AF65-F5344CB8AC3E}">
        <p14:creationId xmlns:p14="http://schemas.microsoft.com/office/powerpoint/2010/main" val="3720193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CA25C-87F2-4A6F-8249-8CEDE9A1B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1316"/>
            <a:ext cx="8229600" cy="1143000"/>
          </a:xfrm>
        </p:spPr>
        <p:txBody>
          <a:bodyPr/>
          <a:lstStyle/>
          <a:p>
            <a:r>
              <a:rPr lang="en-GB" dirty="0"/>
              <a:t>Democratising Skills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CC369A5-4B29-4847-AB9E-57C1216A97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514764" y="2060575"/>
            <a:ext cx="6114472" cy="4065588"/>
          </a:xfrm>
        </p:spPr>
      </p:pic>
    </p:spTree>
    <p:extLst>
      <p:ext uri="{BB962C8B-B14F-4D97-AF65-F5344CB8AC3E}">
        <p14:creationId xmlns:p14="http://schemas.microsoft.com/office/powerpoint/2010/main" val="12719351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Rectangle 83">
            <a:extLst>
              <a:ext uri="{FF2B5EF4-FFF2-40B4-BE49-F238E27FC236}">
                <a16:creationId xmlns:a16="http://schemas.microsoft.com/office/drawing/2014/main" id="{417B9732-4C91-4D56-8218-63D4E17179AC}"/>
              </a:ext>
            </a:extLst>
          </p:cNvPr>
          <p:cNvSpPr/>
          <p:nvPr/>
        </p:nvSpPr>
        <p:spPr>
          <a:xfrm>
            <a:off x="1129570" y="1889565"/>
            <a:ext cx="6886588" cy="3930046"/>
          </a:xfrm>
          <a:prstGeom prst="rect">
            <a:avLst/>
          </a:prstGeom>
          <a:noFill/>
          <a:ln w="9525">
            <a:solidFill>
              <a:srgbClr val="2699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95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0622660-AC87-4D5C-A2A1-71E149687B91}"/>
              </a:ext>
            </a:extLst>
          </p:cNvPr>
          <p:cNvGrpSpPr/>
          <p:nvPr/>
        </p:nvGrpSpPr>
        <p:grpSpPr>
          <a:xfrm>
            <a:off x="1134199" y="1967363"/>
            <a:ext cx="3151047" cy="3911721"/>
            <a:chOff x="1134199" y="1967363"/>
            <a:chExt cx="3151047" cy="391172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69D8B7E-4143-451B-91C1-AEE91EC9CE7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1800" y="4083248"/>
              <a:ext cx="3091130" cy="1545564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12071D6-D8B2-49E7-80D0-F574678C22AB}"/>
                </a:ext>
              </a:extLst>
            </p:cNvPr>
            <p:cNvSpPr/>
            <p:nvPr/>
          </p:nvSpPr>
          <p:spPr>
            <a:xfrm>
              <a:off x="1273190" y="1967363"/>
              <a:ext cx="3012056" cy="19770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361" dirty="0"/>
                <a:t>Modules are adaptable to each learners needs and career pathways</a:t>
              </a:r>
            </a:p>
            <a:p>
              <a:r>
                <a:rPr lang="en-GB" sz="1361" dirty="0"/>
                <a:t>Leaners can pick the micro accreditations that suit them</a:t>
              </a:r>
            </a:p>
            <a:p>
              <a:endParaRPr lang="en-GB" sz="1361" dirty="0"/>
            </a:p>
            <a:p>
              <a:r>
                <a:rPr lang="en-GB" sz="1361" dirty="0"/>
                <a:t>Gain skills required for own  needs , combine them to obtain qualification or an unique skillset that allows individuals and companies to develop 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54D12E74-A1EC-48FB-8634-CA990714C670}"/>
                </a:ext>
              </a:extLst>
            </p:cNvPr>
            <p:cNvSpPr/>
            <p:nvPr/>
          </p:nvSpPr>
          <p:spPr>
            <a:xfrm>
              <a:off x="1134199" y="5410109"/>
              <a:ext cx="1824223" cy="4689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816" dirty="0">
                  <a:solidFill>
                    <a:schemeClr val="bg2">
                      <a:lumMod val="90000"/>
                    </a:schemeClr>
                  </a:solidFill>
                </a:rPr>
                <a:t>Several micro accreditations </a:t>
              </a:r>
            </a:p>
            <a:p>
              <a:r>
                <a:rPr lang="en-GB" sz="816" dirty="0">
                  <a:solidFill>
                    <a:schemeClr val="bg2">
                      <a:lumMod val="90000"/>
                    </a:schemeClr>
                  </a:solidFill>
                </a:rPr>
                <a:t>( covering specific knowledge and skills)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8CDB9184-3FDC-4E9F-8AB7-A1380D3B46AA}"/>
                </a:ext>
              </a:extLst>
            </p:cNvPr>
            <p:cNvSpPr/>
            <p:nvPr/>
          </p:nvSpPr>
          <p:spPr>
            <a:xfrm>
              <a:off x="3130501" y="4032967"/>
              <a:ext cx="1122429" cy="4689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GB" sz="816" dirty="0">
                  <a:solidFill>
                    <a:schemeClr val="bg2">
                      <a:lumMod val="90000"/>
                    </a:schemeClr>
                  </a:solidFill>
                </a:rPr>
                <a:t>Flexibility to build your own personalised skillset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13E08CC-BD27-47B6-BD2F-76A531FCB0D7}"/>
              </a:ext>
            </a:extLst>
          </p:cNvPr>
          <p:cNvGrpSpPr/>
          <p:nvPr/>
        </p:nvGrpSpPr>
        <p:grpSpPr>
          <a:xfrm>
            <a:off x="5084764" y="2066073"/>
            <a:ext cx="2897436" cy="3607305"/>
            <a:chOff x="4750031" y="1959854"/>
            <a:chExt cx="2897436" cy="3607305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4B90FA2-000B-4F24-BBC7-CCC8BB5A589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99647" y="5024591"/>
              <a:ext cx="1961436" cy="542568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14EFCF87-CB1F-4022-83E9-ACF0A8199CB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1374" y="1959854"/>
              <a:ext cx="2418777" cy="2392823"/>
            </a:xfrm>
            <a:prstGeom prst="rect">
              <a:avLst/>
            </a:prstGeom>
          </p:spPr>
        </p:pic>
        <p:sp>
          <p:nvSpPr>
            <p:cNvPr id="15" name="Content Placeholder 5">
              <a:extLst>
                <a:ext uri="{FF2B5EF4-FFF2-40B4-BE49-F238E27FC236}">
                  <a16:creationId xmlns:a16="http://schemas.microsoft.com/office/drawing/2014/main" id="{D4F809F5-0F01-4170-8582-1211477FB682}"/>
                </a:ext>
              </a:extLst>
            </p:cNvPr>
            <p:cNvSpPr txBox="1">
              <a:spLocks/>
            </p:cNvSpPr>
            <p:nvPr/>
          </p:nvSpPr>
          <p:spPr>
            <a:xfrm>
              <a:off x="4750031" y="4465202"/>
              <a:ext cx="2897436" cy="804323"/>
            </a:xfrm>
            <a:prstGeom prst="rect">
              <a:avLst/>
            </a:prstGeom>
          </p:spPr>
          <p:txBody>
            <a:bodyPr vert="horz" wrap="square" lIns="91440" tIns="45720" rIns="91440" bIns="45720" rtlCol="0">
              <a:sp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GB" sz="1361" dirty="0"/>
                <a:t>Not a linear progression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GB" sz="1361" dirty="0"/>
                <a:t>Bite sized micro accreditation</a:t>
              </a:r>
            </a:p>
            <a:p>
              <a:pPr marL="0" indent="0">
                <a:buFont typeface="Arial" panose="020B0604020202020204" pitchFamily="34" charset="0"/>
                <a:buNone/>
              </a:pPr>
              <a:endParaRPr lang="en-GB" sz="1361" dirty="0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95604E-6981-4104-BD82-0F81DD353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9423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E2C39-7BE4-4110-BAA4-59B8BFA52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20C21D-108E-42E7-A784-52985F1C0E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Learning needs to be accessible.</a:t>
            </a:r>
          </a:p>
          <a:p>
            <a:r>
              <a:rPr lang="en-GB" dirty="0"/>
              <a:t>Learning needs to suit the learning style of the person.</a:t>
            </a:r>
          </a:p>
          <a:p>
            <a:r>
              <a:rPr lang="en-GB" dirty="0"/>
              <a:t>Learning needs to fit in with work and life</a:t>
            </a:r>
          </a:p>
          <a:p>
            <a:endParaRPr lang="en-GB" dirty="0"/>
          </a:p>
          <a:p>
            <a:pPr marL="0" indent="0" algn="ctr">
              <a:buNone/>
            </a:pPr>
            <a:r>
              <a:rPr lang="en-GB" dirty="0"/>
              <a:t>Learning needs to be “Blended”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8531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CA25C-87F2-4A6F-8249-8CEDE9A1B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1316"/>
            <a:ext cx="8229600" cy="1143000"/>
          </a:xfrm>
        </p:spPr>
        <p:txBody>
          <a:bodyPr/>
          <a:lstStyle/>
          <a:p>
            <a:r>
              <a:rPr lang="en-GB" dirty="0"/>
              <a:t>Blended Learning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DB4F33F-9652-4B6C-8066-8A9515EFD2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8770" y="2204864"/>
            <a:ext cx="7985777" cy="406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6764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CA25C-87F2-4A6F-8249-8CEDE9A1B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1316"/>
            <a:ext cx="8229600" cy="1143000"/>
          </a:xfrm>
        </p:spPr>
        <p:txBody>
          <a:bodyPr/>
          <a:lstStyle/>
          <a:p>
            <a:r>
              <a:rPr lang="en-GB" dirty="0"/>
              <a:t>Democratising BIM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CC369A5-4B29-4847-AB9E-57C1216A97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514764" y="2060575"/>
            <a:ext cx="6114472" cy="4065588"/>
          </a:xfrm>
        </p:spPr>
      </p:pic>
    </p:spTree>
    <p:extLst>
      <p:ext uri="{BB962C8B-B14F-4D97-AF65-F5344CB8AC3E}">
        <p14:creationId xmlns:p14="http://schemas.microsoft.com/office/powerpoint/2010/main" val="2038239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ADD0A-03E9-4BED-9992-F9743FFC0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/>
              <a:t>What Do We Mean By</a:t>
            </a:r>
            <a:br>
              <a:rPr lang="en-GB" dirty="0"/>
            </a:br>
            <a:r>
              <a:rPr lang="en-GB" dirty="0"/>
              <a:t>Sustainable Economy?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EF6F29-BDAA-4506-BE0C-E3459BBFD5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Going to look at 2 aspects of sustainability:</a:t>
            </a:r>
          </a:p>
          <a:p>
            <a:r>
              <a:rPr lang="en-GB" dirty="0"/>
              <a:t>Energy / Quality within the construction sector</a:t>
            </a:r>
          </a:p>
          <a:p>
            <a:r>
              <a:rPr lang="en-GB" dirty="0"/>
              <a:t>How a skilled workforce leads to a better economic climate.</a:t>
            </a:r>
          </a:p>
          <a:p>
            <a:pPr marL="0" indent="0" algn="ctr">
              <a:buNone/>
            </a:pPr>
            <a:r>
              <a:rPr lang="en-GB" b="1" dirty="0">
                <a:solidFill>
                  <a:srgbClr val="FF0000"/>
                </a:solidFill>
              </a:rPr>
              <a:t>Are the two things that different ?</a:t>
            </a:r>
          </a:p>
        </p:txBody>
      </p:sp>
    </p:spTree>
    <p:extLst>
      <p:ext uri="{BB962C8B-B14F-4D97-AF65-F5344CB8AC3E}">
        <p14:creationId xmlns:p14="http://schemas.microsoft.com/office/powerpoint/2010/main" val="4095012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44748-8B61-49AE-B876-93FAA168A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980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/>
              <a:t>What If We All Had The Right Skills And Access To Upskilling?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4717F1-52FB-4A04-B0A2-711F9C47EE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4813995"/>
          </a:xfrm>
        </p:spPr>
        <p:txBody>
          <a:bodyPr/>
          <a:lstStyle/>
          <a:p>
            <a:pPr marL="0" indent="0">
              <a:buNone/>
            </a:pPr>
            <a:r>
              <a:rPr lang="en-GB" u="sng" dirty="0"/>
              <a:t>As individuals – developing ourselves</a:t>
            </a:r>
            <a:r>
              <a:rPr lang="en-GB" dirty="0"/>
              <a:t>:</a:t>
            </a:r>
          </a:p>
          <a:p>
            <a:r>
              <a:rPr lang="en-GB" dirty="0"/>
              <a:t>Better quality in our activities – better chance of getting it right if we are skilled.</a:t>
            </a:r>
          </a:p>
          <a:p>
            <a:r>
              <a:rPr lang="en-GB" dirty="0"/>
              <a:t>Better productivity by not having to fix things not done right in the first place.</a:t>
            </a:r>
          </a:p>
          <a:p>
            <a:r>
              <a:rPr lang="en-GB" dirty="0"/>
              <a:t>Better understanding of everyone's job.</a:t>
            </a:r>
          </a:p>
          <a:p>
            <a:r>
              <a:rPr lang="en-GB" dirty="0"/>
              <a:t>Better management &amp; communication.</a:t>
            </a:r>
          </a:p>
        </p:txBody>
      </p:sp>
    </p:spTree>
    <p:extLst>
      <p:ext uri="{BB962C8B-B14F-4D97-AF65-F5344CB8AC3E}">
        <p14:creationId xmlns:p14="http://schemas.microsoft.com/office/powerpoint/2010/main" val="406232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44748-8B61-49AE-B876-93FAA168A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980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/>
              <a:t>What If We All Had The Right Skills And Access To Upskilling?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4717F1-52FB-4A04-B0A2-711F9C47EE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4813995"/>
          </a:xfrm>
        </p:spPr>
        <p:txBody>
          <a:bodyPr/>
          <a:lstStyle/>
          <a:p>
            <a:pPr marL="0" indent="0">
              <a:buNone/>
            </a:pPr>
            <a:r>
              <a:rPr lang="en-GB" u="sng" dirty="0"/>
              <a:t>As a Business – delivering for our clients:</a:t>
            </a:r>
          </a:p>
          <a:p>
            <a:r>
              <a:rPr lang="en-GB" dirty="0"/>
              <a:t>Better quality in our activities – better chance of getting it right if we are skilled.</a:t>
            </a:r>
          </a:p>
          <a:p>
            <a:r>
              <a:rPr lang="en-GB" dirty="0"/>
              <a:t>Better productivity by not having to fix things not done right in the first place.</a:t>
            </a:r>
          </a:p>
          <a:p>
            <a:r>
              <a:rPr lang="en-GB" dirty="0"/>
              <a:t>Better understanding of everyone's job.</a:t>
            </a:r>
          </a:p>
          <a:p>
            <a:r>
              <a:rPr lang="en-GB" dirty="0"/>
              <a:t>Better management &amp; communication.</a:t>
            </a:r>
          </a:p>
        </p:txBody>
      </p:sp>
    </p:spTree>
    <p:extLst>
      <p:ext uri="{BB962C8B-B14F-4D97-AF65-F5344CB8AC3E}">
        <p14:creationId xmlns:p14="http://schemas.microsoft.com/office/powerpoint/2010/main" val="1081638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44748-8B61-49AE-B876-93FAA168A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980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/>
              <a:t>What If We All Had The Right Skills And Access To Upskilling?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4717F1-52FB-4A04-B0A2-711F9C47EE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50300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u="sng" dirty="0"/>
              <a:t>As an Economy – delivering for our population:</a:t>
            </a:r>
          </a:p>
          <a:p>
            <a:r>
              <a:rPr lang="en-GB" sz="2800" dirty="0"/>
              <a:t>Access for all to develop their skills and build a stake in the economy.</a:t>
            </a:r>
          </a:p>
          <a:p>
            <a:r>
              <a:rPr lang="en-GB" sz="2800" dirty="0"/>
              <a:t>Ability to develop to the level of ability or ambition.</a:t>
            </a:r>
          </a:p>
          <a:p>
            <a:r>
              <a:rPr lang="en-GB" sz="2800" dirty="0"/>
              <a:t>Flexible people and business – able to adapt to changes.</a:t>
            </a:r>
          </a:p>
          <a:p>
            <a:r>
              <a:rPr lang="en-GB" sz="2800" dirty="0"/>
              <a:t>A sustainable economy built upon combining the skills and abilities of us all.</a:t>
            </a:r>
          </a:p>
          <a:p>
            <a:r>
              <a:rPr lang="en-GB" sz="2800" dirty="0"/>
              <a:t>The one constant will always be change.</a:t>
            </a:r>
          </a:p>
        </p:txBody>
      </p:sp>
    </p:spTree>
    <p:extLst>
      <p:ext uri="{BB962C8B-B14F-4D97-AF65-F5344CB8AC3E}">
        <p14:creationId xmlns:p14="http://schemas.microsoft.com/office/powerpoint/2010/main" val="690951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1E5D5-955B-4AE6-8211-17D09A5DB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729719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/>
              <a:t>Building Skills Builds a </a:t>
            </a:r>
            <a:br>
              <a:rPr lang="en-GB" dirty="0"/>
            </a:br>
            <a:r>
              <a:rPr lang="en-GB" dirty="0"/>
              <a:t>Sustainable Economy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5752461-1225-4C06-93C5-529A33F8CC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6" y="1916832"/>
            <a:ext cx="3218967" cy="16399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BC8D378-C577-41C9-8070-B7CF9FF574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3789040"/>
            <a:ext cx="1865538" cy="23105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D58F81A-5121-4368-AE23-C82EA4316E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5953" y="3717031"/>
            <a:ext cx="1865538" cy="23106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5543B34-CD47-45E0-A288-E74CBB5BB0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7098" y="1988840"/>
            <a:ext cx="5186772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40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67B43-5F9A-4B65-A0CC-60AE807A7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980728"/>
            <a:ext cx="8229600" cy="1143000"/>
          </a:xfrm>
        </p:spPr>
        <p:txBody>
          <a:bodyPr/>
          <a:lstStyle/>
          <a:p>
            <a:r>
              <a:rPr lang="en-GB" dirty="0"/>
              <a:t>What Do You Think?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D902CA3-248D-4C98-83E0-705945EF81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8892" y="2290277"/>
            <a:ext cx="5066215" cy="314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383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87500-346F-4B01-829D-503AB1966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8AF8C7-37A1-40EB-8B8B-A0AD3DC0CE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b="1" dirty="0"/>
              <a:t>Lets look at energy sustainability and the construction sector for a moment.</a:t>
            </a:r>
          </a:p>
        </p:txBody>
      </p:sp>
    </p:spTree>
    <p:extLst>
      <p:ext uri="{BB962C8B-B14F-4D97-AF65-F5344CB8AC3E}">
        <p14:creationId xmlns:p14="http://schemas.microsoft.com/office/powerpoint/2010/main" val="3919890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D9E980-D71B-4E74-803B-615F8AB9935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75" b="21095"/>
          <a:stretch/>
        </p:blipFill>
        <p:spPr>
          <a:xfrm>
            <a:off x="1134288" y="1905691"/>
            <a:ext cx="6888213" cy="3913919"/>
          </a:xfrm>
          <a:prstGeom prst="rect">
            <a:avLst/>
          </a:prstGeom>
        </p:spPr>
      </p:pic>
      <p:sp>
        <p:nvSpPr>
          <p:cNvPr id="44" name="Title 1">
            <a:extLst>
              <a:ext uri="{FF2B5EF4-FFF2-40B4-BE49-F238E27FC236}">
                <a16:creationId xmlns:a16="http://schemas.microsoft.com/office/drawing/2014/main" id="{AD9671EA-45EA-45DF-B33C-F633F3EF93BA}"/>
              </a:ext>
            </a:extLst>
          </p:cNvPr>
          <p:cNvSpPr txBox="1">
            <a:spLocks/>
          </p:cNvSpPr>
          <p:nvPr/>
        </p:nvSpPr>
        <p:spPr>
          <a:xfrm>
            <a:off x="1127847" y="1469159"/>
            <a:ext cx="6888213" cy="3673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50548" tIns="25274" rIns="50548" bIns="25274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PT" sz="2432" b="1" dirty="0">
                <a:solidFill>
                  <a:srgbClr val="2699FB"/>
                </a:solidFill>
              </a:rPr>
              <a:t>BIMcert OVERVIEW- The Project</a:t>
            </a:r>
            <a:endParaRPr lang="en-GB" sz="2432" b="1" dirty="0">
              <a:solidFill>
                <a:srgbClr val="2699FB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0529385-0990-4265-B30A-09D5805F7205}"/>
              </a:ext>
            </a:extLst>
          </p:cNvPr>
          <p:cNvSpPr txBox="1"/>
          <p:nvPr/>
        </p:nvSpPr>
        <p:spPr>
          <a:xfrm>
            <a:off x="1127847" y="5398108"/>
            <a:ext cx="6901379" cy="469359"/>
          </a:xfrm>
          <a:prstGeom prst="rect">
            <a:avLst/>
          </a:prstGeom>
          <a:solidFill>
            <a:srgbClr val="03A3ED"/>
          </a:solidFill>
        </p:spPr>
        <p:txBody>
          <a:bodyPr wrap="square" rtlCol="0">
            <a:spAutoFit/>
          </a:bodyPr>
          <a:lstStyle/>
          <a:p>
            <a:pPr algn="ctr" defTabSz="622122">
              <a:defRPr/>
            </a:pPr>
            <a:r>
              <a:rPr lang="en-US" sz="1225" dirty="0">
                <a:solidFill>
                  <a:schemeClr val="bg1"/>
                </a:solidFill>
                <a:latin typeface="Calibri" panose="020F0502020204030204"/>
              </a:rPr>
              <a:t>https://ec.europa.eu/energy/en/topics/energy-efficiency/energy-efficiency-directive</a:t>
            </a:r>
          </a:p>
          <a:p>
            <a:pPr defTabSz="622122">
              <a:defRPr/>
            </a:pPr>
            <a:endParaRPr lang="en-US" sz="1225" dirty="0">
              <a:solidFill>
                <a:schemeClr val="bg1"/>
              </a:solidFill>
              <a:latin typeface="Calibri" panose="020F0502020204030204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417B9732-4C91-4D56-8218-63D4E17179AC}"/>
              </a:ext>
            </a:extLst>
          </p:cNvPr>
          <p:cNvSpPr/>
          <p:nvPr/>
        </p:nvSpPr>
        <p:spPr>
          <a:xfrm>
            <a:off x="1127847" y="1889565"/>
            <a:ext cx="6888308" cy="3930046"/>
          </a:xfrm>
          <a:prstGeom prst="rect">
            <a:avLst/>
          </a:prstGeom>
          <a:noFill/>
          <a:ln w="9525">
            <a:solidFill>
              <a:srgbClr val="2699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95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898F83-D178-4C23-9F6A-2ABE5DAAF7F1}"/>
              </a:ext>
            </a:extLst>
          </p:cNvPr>
          <p:cNvSpPr txBox="1"/>
          <p:nvPr/>
        </p:nvSpPr>
        <p:spPr>
          <a:xfrm>
            <a:off x="1134292" y="2134143"/>
            <a:ext cx="6708132" cy="3275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177" dirty="0">
                <a:solidFill>
                  <a:schemeClr val="bg1"/>
                </a:solidFill>
              </a:rPr>
              <a:t>Construction industry </a:t>
            </a:r>
          </a:p>
          <a:p>
            <a:r>
              <a:rPr lang="en-GB" sz="2177" dirty="0">
                <a:solidFill>
                  <a:schemeClr val="bg1"/>
                </a:solidFill>
              </a:rPr>
              <a:t>one of the biggest contributors </a:t>
            </a:r>
          </a:p>
          <a:p>
            <a:r>
              <a:rPr lang="en-GB" sz="2177" dirty="0">
                <a:solidFill>
                  <a:schemeClr val="bg1"/>
                </a:solidFill>
              </a:rPr>
              <a:t>for CO2 emissions, </a:t>
            </a:r>
          </a:p>
          <a:p>
            <a:r>
              <a:rPr lang="en-GB" sz="2177" dirty="0">
                <a:solidFill>
                  <a:schemeClr val="bg1"/>
                </a:solidFill>
              </a:rPr>
              <a:t>resources and energy wastage</a:t>
            </a:r>
          </a:p>
          <a:p>
            <a:endParaRPr lang="en-GB" sz="2177" dirty="0">
              <a:solidFill>
                <a:schemeClr val="bg1"/>
              </a:solidFill>
            </a:endParaRPr>
          </a:p>
          <a:p>
            <a:endParaRPr lang="en-GB" sz="2177" dirty="0">
              <a:solidFill>
                <a:schemeClr val="bg1"/>
              </a:solidFill>
            </a:endParaRPr>
          </a:p>
          <a:p>
            <a:endParaRPr lang="en-GB" sz="2177" dirty="0">
              <a:solidFill>
                <a:schemeClr val="bg1"/>
              </a:solidFill>
            </a:endParaRPr>
          </a:p>
          <a:p>
            <a:r>
              <a:rPr lang="en-GB" sz="2722" dirty="0">
                <a:solidFill>
                  <a:schemeClr val="bg1"/>
                </a:solidFill>
              </a:rPr>
              <a:t>                           </a:t>
            </a:r>
          </a:p>
          <a:p>
            <a:pPr algn="r"/>
            <a:r>
              <a:rPr lang="en-GB" sz="2722" dirty="0">
                <a:solidFill>
                  <a:schemeClr val="bg1"/>
                </a:solidFill>
              </a:rPr>
              <a:t>                              All Climate change causes</a:t>
            </a:r>
          </a:p>
        </p:txBody>
      </p:sp>
    </p:spTree>
    <p:extLst>
      <p:ext uri="{BB962C8B-B14F-4D97-AF65-F5344CB8AC3E}">
        <p14:creationId xmlns:p14="http://schemas.microsoft.com/office/powerpoint/2010/main" val="1546376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2" descr="https://ec.europa.eu/energy/sites/ener/files/styles/main_image_static_page/public/energyefficiencydirective_1.jpg?itok=CBOd2ruB">
            <a:extLst>
              <a:ext uri="{FF2B5EF4-FFF2-40B4-BE49-F238E27FC236}">
                <a16:creationId xmlns:a16="http://schemas.microsoft.com/office/drawing/2014/main" id="{BC26AB45-3C4E-4CC9-81FE-77C7837E134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65"/>
          <a:stretch/>
        </p:blipFill>
        <p:spPr bwMode="auto">
          <a:xfrm>
            <a:off x="3504480" y="1896212"/>
            <a:ext cx="4524748" cy="3427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50529385-0990-4265-B30A-09D5805F7205}"/>
              </a:ext>
            </a:extLst>
          </p:cNvPr>
          <p:cNvSpPr txBox="1"/>
          <p:nvPr/>
        </p:nvSpPr>
        <p:spPr>
          <a:xfrm>
            <a:off x="1127847" y="5398108"/>
            <a:ext cx="6901379" cy="469359"/>
          </a:xfrm>
          <a:prstGeom prst="rect">
            <a:avLst/>
          </a:prstGeom>
          <a:solidFill>
            <a:srgbClr val="03A3ED"/>
          </a:solidFill>
        </p:spPr>
        <p:txBody>
          <a:bodyPr wrap="square" rtlCol="0">
            <a:spAutoFit/>
          </a:bodyPr>
          <a:lstStyle/>
          <a:p>
            <a:pPr algn="ctr" defTabSz="622122">
              <a:defRPr/>
            </a:pPr>
            <a:r>
              <a:rPr lang="en-US" sz="1225" dirty="0">
                <a:solidFill>
                  <a:schemeClr val="bg1"/>
                </a:solidFill>
                <a:latin typeface="Calibri" panose="020F0502020204030204"/>
              </a:rPr>
              <a:t>https://ec.europa.eu/energy/en/topics/energy-efficiency/energy-efficiency-directive</a:t>
            </a:r>
          </a:p>
          <a:p>
            <a:pPr defTabSz="622122">
              <a:defRPr/>
            </a:pPr>
            <a:endParaRPr lang="en-US" sz="1225" dirty="0">
              <a:solidFill>
                <a:schemeClr val="bg1"/>
              </a:solidFill>
              <a:latin typeface="Calibri" panose="020F050202020403020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E4C340-8462-485A-811E-F0D90D03D989}"/>
              </a:ext>
            </a:extLst>
          </p:cNvPr>
          <p:cNvSpPr txBox="1"/>
          <p:nvPr/>
        </p:nvSpPr>
        <p:spPr>
          <a:xfrm>
            <a:off x="1127849" y="1889562"/>
            <a:ext cx="2376631" cy="3442609"/>
          </a:xfrm>
          <a:prstGeom prst="rect">
            <a:avLst/>
          </a:prstGeom>
          <a:solidFill>
            <a:srgbClr val="02A9F0"/>
          </a:solidFill>
        </p:spPr>
        <p:txBody>
          <a:bodyPr wrap="square" rtlCol="0">
            <a:spAutoFit/>
          </a:bodyPr>
          <a:lstStyle/>
          <a:p>
            <a:r>
              <a:rPr lang="en-GB" sz="1905" dirty="0">
                <a:solidFill>
                  <a:schemeClr val="bg1"/>
                </a:solidFill>
              </a:rPr>
              <a:t>Construction industry </a:t>
            </a:r>
          </a:p>
          <a:p>
            <a:r>
              <a:rPr lang="en-GB" sz="1905" dirty="0">
                <a:solidFill>
                  <a:schemeClr val="bg1"/>
                </a:solidFill>
              </a:rPr>
              <a:t>needs to improve:</a:t>
            </a:r>
          </a:p>
          <a:p>
            <a:endParaRPr lang="en-GB" sz="1905" dirty="0">
              <a:solidFill>
                <a:schemeClr val="bg1"/>
              </a:solidFill>
            </a:endParaRPr>
          </a:p>
          <a:p>
            <a:pPr marL="311061" indent="-311061">
              <a:buFont typeface="Arial" panose="020B0604020202020204" pitchFamily="34" charset="0"/>
              <a:buChar char="•"/>
            </a:pPr>
            <a:r>
              <a:rPr lang="en-GB" sz="1905" dirty="0">
                <a:solidFill>
                  <a:schemeClr val="bg1"/>
                </a:solidFill>
              </a:rPr>
              <a:t>Be more efficient</a:t>
            </a:r>
          </a:p>
          <a:p>
            <a:pPr marL="311061" indent="-311061">
              <a:buFont typeface="Arial" panose="020B0604020202020204" pitchFamily="34" charset="0"/>
              <a:buChar char="•"/>
            </a:pPr>
            <a:r>
              <a:rPr lang="en-GB" sz="1905" dirty="0">
                <a:solidFill>
                  <a:schemeClr val="bg1"/>
                </a:solidFill>
              </a:rPr>
              <a:t>Reduce wastage and CO2 emissions</a:t>
            </a:r>
          </a:p>
          <a:p>
            <a:pPr marL="311061" indent="-311061">
              <a:buFont typeface="Arial" panose="020B0604020202020204" pitchFamily="34" charset="0"/>
              <a:buChar char="•"/>
            </a:pPr>
            <a:r>
              <a:rPr lang="en-GB" sz="1905" dirty="0">
                <a:solidFill>
                  <a:schemeClr val="bg1"/>
                </a:solidFill>
              </a:rPr>
              <a:t>Be better at trying to achieve zero carbon </a:t>
            </a:r>
          </a:p>
          <a:p>
            <a:pPr marL="311061" indent="-311061">
              <a:buFont typeface="Arial" panose="020B0604020202020204" pitchFamily="34" charset="0"/>
              <a:buChar char="•"/>
            </a:pPr>
            <a:r>
              <a:rPr lang="en-GB" sz="1905" dirty="0">
                <a:solidFill>
                  <a:schemeClr val="bg1"/>
                </a:solidFill>
              </a:rPr>
              <a:t>Enable/verify energy efficiency</a:t>
            </a:r>
          </a:p>
          <a:p>
            <a:pPr marL="311061" indent="-311061">
              <a:buFont typeface="Arial" panose="020B0604020202020204" pitchFamily="34" charset="0"/>
              <a:buChar char="•"/>
            </a:pPr>
            <a:r>
              <a:rPr lang="en-GB" sz="816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573424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2" descr="https://ec.europa.eu/energy/sites/ener/files/styles/main_image_static_page/public/energyefficiencydirective_1.jpg?itok=CBOd2ruB">
            <a:extLst>
              <a:ext uri="{FF2B5EF4-FFF2-40B4-BE49-F238E27FC236}">
                <a16:creationId xmlns:a16="http://schemas.microsoft.com/office/drawing/2014/main" id="{BC26AB45-3C4E-4CC9-81FE-77C7837E134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65"/>
          <a:stretch/>
        </p:blipFill>
        <p:spPr bwMode="auto">
          <a:xfrm>
            <a:off x="3504480" y="1896212"/>
            <a:ext cx="4524748" cy="3501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50529385-0990-4265-B30A-09D5805F7205}"/>
              </a:ext>
            </a:extLst>
          </p:cNvPr>
          <p:cNvSpPr txBox="1"/>
          <p:nvPr/>
        </p:nvSpPr>
        <p:spPr>
          <a:xfrm>
            <a:off x="1127847" y="5398108"/>
            <a:ext cx="6901379" cy="469359"/>
          </a:xfrm>
          <a:prstGeom prst="rect">
            <a:avLst/>
          </a:prstGeom>
          <a:solidFill>
            <a:srgbClr val="03A3ED"/>
          </a:solidFill>
        </p:spPr>
        <p:txBody>
          <a:bodyPr wrap="square" rtlCol="0">
            <a:spAutoFit/>
          </a:bodyPr>
          <a:lstStyle/>
          <a:p>
            <a:pPr algn="ctr" defTabSz="622122">
              <a:defRPr/>
            </a:pPr>
            <a:r>
              <a:rPr lang="en-US" sz="1225" dirty="0">
                <a:solidFill>
                  <a:schemeClr val="bg1"/>
                </a:solidFill>
                <a:latin typeface="Calibri" panose="020F0502020204030204"/>
              </a:rPr>
              <a:t>https://ec.europa.eu/energy/en/topics/energy-efficiency/energy-efficiency-directive</a:t>
            </a:r>
          </a:p>
          <a:p>
            <a:pPr defTabSz="622122">
              <a:defRPr/>
            </a:pPr>
            <a:endParaRPr lang="en-US" sz="1225" dirty="0">
              <a:solidFill>
                <a:schemeClr val="bg1"/>
              </a:solidFill>
              <a:latin typeface="Calibri" panose="020F0502020204030204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417B9732-4C91-4D56-8218-63D4E17179AC}"/>
              </a:ext>
            </a:extLst>
          </p:cNvPr>
          <p:cNvSpPr/>
          <p:nvPr/>
        </p:nvSpPr>
        <p:spPr>
          <a:xfrm>
            <a:off x="1127847" y="1889565"/>
            <a:ext cx="6888308" cy="3930046"/>
          </a:xfrm>
          <a:prstGeom prst="rect">
            <a:avLst/>
          </a:prstGeom>
          <a:noFill/>
          <a:ln w="9525">
            <a:solidFill>
              <a:srgbClr val="2699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95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E4C340-8462-485A-811E-F0D90D03D989}"/>
              </a:ext>
            </a:extLst>
          </p:cNvPr>
          <p:cNvSpPr txBox="1"/>
          <p:nvPr/>
        </p:nvSpPr>
        <p:spPr>
          <a:xfrm>
            <a:off x="1127849" y="1889561"/>
            <a:ext cx="2376631" cy="3610219"/>
          </a:xfrm>
          <a:prstGeom prst="rect">
            <a:avLst/>
          </a:prstGeom>
          <a:solidFill>
            <a:srgbClr val="02A9F0"/>
          </a:solidFill>
        </p:spPr>
        <p:txBody>
          <a:bodyPr wrap="square" rtlCol="0">
            <a:spAutoFit/>
          </a:bodyPr>
          <a:lstStyle/>
          <a:p>
            <a:r>
              <a:rPr lang="en-GB" sz="1905" dirty="0">
                <a:solidFill>
                  <a:schemeClr val="bg1"/>
                </a:solidFill>
              </a:rPr>
              <a:t>More or specific skills required</a:t>
            </a:r>
          </a:p>
          <a:p>
            <a:endParaRPr lang="en-GB" sz="1905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905" dirty="0">
                <a:solidFill>
                  <a:schemeClr val="bg1"/>
                </a:solidFill>
              </a:rPr>
              <a:t>Digital construction skills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905" dirty="0">
                <a:solidFill>
                  <a:schemeClr val="bg1"/>
                </a:solidFill>
              </a:rPr>
              <a:t>Supervisory Skills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905" dirty="0">
                <a:solidFill>
                  <a:schemeClr val="bg1"/>
                </a:solidFill>
              </a:rPr>
              <a:t>Core trade Skills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905" dirty="0">
                <a:solidFill>
                  <a:schemeClr val="bg1"/>
                </a:solidFill>
              </a:rPr>
              <a:t>Better communication &amp; management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905" dirty="0">
                <a:solidFill>
                  <a:schemeClr val="bg1"/>
                </a:solidFill>
              </a:rPr>
              <a:t>Teamworking and collaboration</a:t>
            </a:r>
            <a:r>
              <a:rPr lang="en-GB" sz="816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11033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08547" y="1466120"/>
            <a:ext cx="8133073" cy="4752528"/>
          </a:xfrm>
          <a:prstGeom prst="rect">
            <a:avLst/>
          </a:prstGeom>
          <a:solidFill>
            <a:srgbClr val="ECECE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7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03594" y="2419126"/>
            <a:ext cx="871248" cy="76121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6086" y="2093688"/>
            <a:ext cx="1257269" cy="125726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694" y="3431323"/>
            <a:ext cx="1255020" cy="125726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694" y="2093688"/>
            <a:ext cx="1255020" cy="1257269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065" y="2419126"/>
            <a:ext cx="871248" cy="76121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5962065" y="3611666"/>
            <a:ext cx="871248" cy="76121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6086" y="3431323"/>
            <a:ext cx="1257269" cy="125726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2266540" y="3611666"/>
            <a:ext cx="871248" cy="76121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15434" y="3592124"/>
            <a:ext cx="144976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100" dirty="0">
                <a:solidFill>
                  <a:srgbClr val="41A9BC"/>
                </a:solidFill>
                <a:latin typeface="Helvetica75" panose="020B0800000000000000" pitchFamily="34" charset="0"/>
              </a:rPr>
              <a:t>Operate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833313" y="2311249"/>
            <a:ext cx="144976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100" dirty="0">
                <a:solidFill>
                  <a:srgbClr val="8AD1CC"/>
                </a:solidFill>
                <a:latin typeface="Helvetica75" panose="020B0800000000000000" pitchFamily="34" charset="0"/>
              </a:rPr>
              <a:t>Design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450968" y="2291792"/>
            <a:ext cx="76027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100" dirty="0">
                <a:solidFill>
                  <a:srgbClr val="4CC2B9"/>
                </a:solidFill>
                <a:latin typeface="Helvetica75" panose="020B0800000000000000" pitchFamily="34" charset="0"/>
              </a:rPr>
              <a:t>Plan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833313" y="3575085"/>
            <a:ext cx="144976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100" dirty="0">
                <a:solidFill>
                  <a:srgbClr val="4690BD"/>
                </a:solidFill>
                <a:latin typeface="Helvetica75" panose="020B0800000000000000" pitchFamily="34" charset="0"/>
              </a:rPr>
              <a:t>Build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30586" y="2626615"/>
            <a:ext cx="1702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75" panose="020B0800000000000000" pitchFamily="34" charset="0"/>
              </a:rPr>
              <a:t>Energy savings targeted during the design phase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833312" y="2630616"/>
            <a:ext cx="17026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75" panose="020B0800000000000000" pitchFamily="34" charset="0"/>
              </a:rPr>
              <a:t>Energy savings designed utilised to achieve energy optimization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833312" y="3907260"/>
            <a:ext cx="17026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75" panose="020B0800000000000000" pitchFamily="34" charset="0"/>
              </a:rPr>
              <a:t>Energy savings achieved through the building operation stage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08547" y="3943071"/>
            <a:ext cx="17026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75" panose="020B0800000000000000" pitchFamily="34" charset="0"/>
              </a:rPr>
              <a:t>Energy savings through </a:t>
            </a:r>
            <a:br>
              <a:rPr lang="en-GB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75" panose="020B0800000000000000" pitchFamily="34" charset="0"/>
              </a:rPr>
            </a:br>
            <a:r>
              <a:rPr lang="en-GB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75" panose="020B0800000000000000" pitchFamily="34" charset="0"/>
              </a:rPr>
              <a:t>in-use building performance management </a:t>
            </a:r>
          </a:p>
        </p:txBody>
      </p:sp>
    </p:spTree>
    <p:extLst>
      <p:ext uri="{BB962C8B-B14F-4D97-AF65-F5344CB8AC3E}">
        <p14:creationId xmlns:p14="http://schemas.microsoft.com/office/powerpoint/2010/main" val="1386085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7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7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7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7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3DB36-3585-4A82-A9B9-31705B74F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80727"/>
            <a:ext cx="8229600" cy="1152129"/>
          </a:xfrm>
        </p:spPr>
        <p:txBody>
          <a:bodyPr>
            <a:normAutofit fontScale="90000"/>
          </a:bodyPr>
          <a:lstStyle/>
          <a:p>
            <a:r>
              <a:rPr lang="en-GB" dirty="0"/>
              <a:t>So what has this to do with a Sustainable Economy?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FE69A-45D5-4876-8CD4-7A832838BF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348879"/>
            <a:ext cx="8229600" cy="3600401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The project on Energy efficiency has led me to think about skills &amp; learning in a new way.</a:t>
            </a:r>
          </a:p>
          <a:p>
            <a:r>
              <a:rPr lang="en-GB" dirty="0"/>
              <a:t>What is the impact of skills to a workforce?</a:t>
            </a:r>
          </a:p>
          <a:p>
            <a:r>
              <a:rPr lang="en-GB" dirty="0"/>
              <a:t>What is the best way to develop any skill?</a:t>
            </a:r>
          </a:p>
          <a:p>
            <a:r>
              <a:rPr lang="en-GB" dirty="0"/>
              <a:t>Is the development of skills a “one-time-only” event?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9348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3DB36-3585-4A82-A9B9-31705B74F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80727"/>
            <a:ext cx="8229600" cy="1152129"/>
          </a:xfrm>
        </p:spPr>
        <p:txBody>
          <a:bodyPr>
            <a:normAutofit/>
          </a:bodyPr>
          <a:lstStyle/>
          <a:p>
            <a:r>
              <a:rPr lang="en-GB" dirty="0"/>
              <a:t>Nigerian Experience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FE69A-45D5-4876-8CD4-7A832838BF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348879"/>
            <a:ext cx="8229600" cy="360040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dirty="0"/>
              <a:t>Working with Nigerian Agencies on skills development;</a:t>
            </a:r>
          </a:p>
          <a:p>
            <a:r>
              <a:rPr lang="en-GB" dirty="0"/>
              <a:t>Nigerian economy polarised.</a:t>
            </a:r>
          </a:p>
          <a:p>
            <a:r>
              <a:rPr lang="en-GB" dirty="0"/>
              <a:t>Dependant of skilled people from outside the country.</a:t>
            </a:r>
          </a:p>
          <a:p>
            <a:r>
              <a:rPr lang="en-GB" dirty="0"/>
              <a:t>Higher salaries confined to “foreign” workers and a small % of Nigerians </a:t>
            </a:r>
          </a:p>
          <a:p>
            <a:r>
              <a:rPr lang="en-GB" dirty="0"/>
              <a:t>Economy in the doldrums since majority of people have little or no earning (and therefore spending) capacity.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66001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617</TotalTime>
  <Words>1426</Words>
  <Application>Microsoft Office PowerPoint</Application>
  <PresentationFormat>On-screen Show (4:3)</PresentationFormat>
  <Paragraphs>204</Paragraphs>
  <Slides>24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Helvetica75</vt:lpstr>
      <vt:lpstr>Office Theme</vt:lpstr>
      <vt:lpstr>Barry Neilson CITB NI </vt:lpstr>
      <vt:lpstr>What Do We Mean By Sustainable Economy?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 what has this to do with a Sustainable Economy?</vt:lpstr>
      <vt:lpstr>Nigerian Experience</vt:lpstr>
      <vt:lpstr>Nigerian Experience</vt:lpstr>
      <vt:lpstr>How does that relate to here?</vt:lpstr>
      <vt:lpstr>How does that relate to here?</vt:lpstr>
      <vt:lpstr>How does that relate to here?</vt:lpstr>
      <vt:lpstr>Sustainable Skills Development for a Sustainable Economy</vt:lpstr>
      <vt:lpstr>Democratising Skills</vt:lpstr>
      <vt:lpstr>PowerPoint Presentation</vt:lpstr>
      <vt:lpstr>How</vt:lpstr>
      <vt:lpstr>Blended Learning</vt:lpstr>
      <vt:lpstr>Democratising BIM</vt:lpstr>
      <vt:lpstr>What If We All Had The Right Skills And Access To Upskilling?</vt:lpstr>
      <vt:lpstr>What If We All Had The Right Skills And Access To Upskilling?</vt:lpstr>
      <vt:lpstr>What If We All Had The Right Skills And Access To Upskilling?</vt:lpstr>
      <vt:lpstr>Building Skills Builds a  Sustainable Economy</vt:lpstr>
      <vt:lpstr>What Do You Think?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Gayle Beckett</dc:creator>
  <cp:lastModifiedBy>Barry Neilson</cp:lastModifiedBy>
  <cp:revision>43</cp:revision>
  <cp:lastPrinted>2019-06-03T12:17:31Z</cp:lastPrinted>
  <dcterms:created xsi:type="dcterms:W3CDTF">2017-04-03T10:52:36Z</dcterms:created>
  <dcterms:modified xsi:type="dcterms:W3CDTF">2020-03-09T15:52:55Z</dcterms:modified>
</cp:coreProperties>
</file>