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69" r:id="rId3"/>
    <p:sldId id="300" r:id="rId4"/>
    <p:sldId id="301" r:id="rId5"/>
    <p:sldId id="302" r:id="rId6"/>
    <p:sldId id="303" r:id="rId7"/>
    <p:sldId id="304" r:id="rId8"/>
    <p:sldId id="305" r:id="rId9"/>
    <p:sldId id="306" r:id="rId10"/>
    <p:sldId id="294" r:id="rId11"/>
    <p:sldId id="296" r:id="rId12"/>
    <p:sldId id="298" r:id="rId13"/>
    <p:sldId id="299" r:id="rId14"/>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 Dukelow" initials="VD" lastIdx="10" clrIdx="0">
    <p:extLst>
      <p:ext uri="{19B8F6BF-5375-455C-9EA6-DF929625EA0E}">
        <p15:presenceInfo xmlns:p15="http://schemas.microsoft.com/office/powerpoint/2012/main" userId="Victor Dukel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8CE"/>
    <a:srgbClr val="F2C4EB"/>
    <a:srgbClr val="F2C4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6" autoAdjust="0"/>
    <p:restoredTop sz="87700" autoAdjust="0"/>
  </p:normalViewPr>
  <p:slideViewPr>
    <p:cSldViewPr snapToGrid="0">
      <p:cViewPr varScale="1">
        <p:scale>
          <a:sx n="84" d="100"/>
          <a:sy n="84" d="100"/>
        </p:scale>
        <p:origin x="108"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CB58A8-C6FB-4466-AF1C-9AD786A46EC9}" type="doc">
      <dgm:prSet loTypeId="urn:microsoft.com/office/officeart/2005/8/layout/gear1" loCatId="relationship" qsTypeId="urn:microsoft.com/office/officeart/2005/8/quickstyle/simple1" qsCatId="simple" csTypeId="urn:microsoft.com/office/officeart/2005/8/colors/accent1_2" csCatId="accent1" phldr="1"/>
      <dgm:spPr/>
    </dgm:pt>
    <dgm:pt modelId="{0A7CE2FF-9D11-4267-9384-375D802EE6A9}">
      <dgm:prSet phldrT="[Text]"/>
      <dgm:spPr/>
      <dgm:t>
        <a:bodyPr/>
        <a:lstStyle/>
        <a:p>
          <a:r>
            <a:rPr lang="en-GB" dirty="0" smtClean="0"/>
            <a:t>FE Means Success</a:t>
          </a:r>
          <a:endParaRPr lang="en-GB" dirty="0"/>
        </a:p>
      </dgm:t>
    </dgm:pt>
    <dgm:pt modelId="{7AB99C06-5A58-44FE-95BA-643C6E2263BF}" type="parTrans" cxnId="{9E732426-5075-4308-B066-920B2AF8D7D6}">
      <dgm:prSet/>
      <dgm:spPr/>
      <dgm:t>
        <a:bodyPr/>
        <a:lstStyle/>
        <a:p>
          <a:endParaRPr lang="en-GB"/>
        </a:p>
      </dgm:t>
    </dgm:pt>
    <dgm:pt modelId="{96D20914-6E8E-4556-929D-3BD7D4E4BC73}" type="sibTrans" cxnId="{9E732426-5075-4308-B066-920B2AF8D7D6}">
      <dgm:prSet/>
      <dgm:spPr/>
      <dgm:t>
        <a:bodyPr/>
        <a:lstStyle/>
        <a:p>
          <a:endParaRPr lang="en-GB"/>
        </a:p>
      </dgm:t>
    </dgm:pt>
    <dgm:pt modelId="{8C0690B4-CBE8-4C79-BA26-8E9D5B2401CD}">
      <dgm:prSet phldrT="[Text]"/>
      <dgm:spPr/>
      <dgm:t>
        <a:bodyPr/>
        <a:lstStyle/>
        <a:p>
          <a:r>
            <a:rPr lang="en-GB" dirty="0" smtClean="0"/>
            <a:t>Draft Industrial Strategy Pillar 2</a:t>
          </a:r>
          <a:endParaRPr lang="en-GB" dirty="0"/>
        </a:p>
      </dgm:t>
    </dgm:pt>
    <dgm:pt modelId="{FC480346-088F-4053-8265-B5BB8C36FAD5}" type="parTrans" cxnId="{BEA2928F-51EA-4568-8E69-5FF120C243DE}">
      <dgm:prSet/>
      <dgm:spPr/>
      <dgm:t>
        <a:bodyPr/>
        <a:lstStyle/>
        <a:p>
          <a:endParaRPr lang="en-GB"/>
        </a:p>
      </dgm:t>
    </dgm:pt>
    <dgm:pt modelId="{91602C6D-852D-4F5C-874E-BD4833E9A3C9}" type="sibTrans" cxnId="{BEA2928F-51EA-4568-8E69-5FF120C243DE}">
      <dgm:prSet/>
      <dgm:spPr/>
      <dgm:t>
        <a:bodyPr/>
        <a:lstStyle/>
        <a:p>
          <a:endParaRPr lang="en-GB"/>
        </a:p>
      </dgm:t>
    </dgm:pt>
    <dgm:pt modelId="{BA58AFE9-B4F9-4D95-A50F-D9A3BA18F542}">
      <dgm:prSet phldrT="[Text]"/>
      <dgm:spPr/>
      <dgm:t>
        <a:bodyPr/>
        <a:lstStyle/>
        <a:p>
          <a:r>
            <a:rPr lang="en-US" dirty="0" smtClean="0"/>
            <a:t>Draft NICS Delivery Plan</a:t>
          </a:r>
          <a:endParaRPr lang="en-GB" dirty="0"/>
        </a:p>
      </dgm:t>
    </dgm:pt>
    <dgm:pt modelId="{8C24EFC9-609D-441B-8B0C-15DB5730AAA5}" type="parTrans" cxnId="{CE8DE685-CB0A-4752-AA09-C377CB7B2F39}">
      <dgm:prSet/>
      <dgm:spPr/>
      <dgm:t>
        <a:bodyPr/>
        <a:lstStyle/>
        <a:p>
          <a:endParaRPr lang="en-GB"/>
        </a:p>
      </dgm:t>
    </dgm:pt>
    <dgm:pt modelId="{9A2533FC-45D7-45B6-A9F5-DCC25944BF32}" type="sibTrans" cxnId="{CE8DE685-CB0A-4752-AA09-C377CB7B2F39}">
      <dgm:prSet/>
      <dgm:spPr/>
      <dgm:t>
        <a:bodyPr/>
        <a:lstStyle/>
        <a:p>
          <a:endParaRPr lang="en-GB"/>
        </a:p>
      </dgm:t>
    </dgm:pt>
    <dgm:pt modelId="{1EB38D4D-2418-4558-B070-3EFF03E0E5F0}" type="pres">
      <dgm:prSet presAssocID="{61CB58A8-C6FB-4466-AF1C-9AD786A46EC9}" presName="composite" presStyleCnt="0">
        <dgm:presLayoutVars>
          <dgm:chMax val="3"/>
          <dgm:animLvl val="lvl"/>
          <dgm:resizeHandles val="exact"/>
        </dgm:presLayoutVars>
      </dgm:prSet>
      <dgm:spPr/>
    </dgm:pt>
    <dgm:pt modelId="{C965C837-F30A-47A8-B225-A7AA04944C08}" type="pres">
      <dgm:prSet presAssocID="{0A7CE2FF-9D11-4267-9384-375D802EE6A9}" presName="gear1" presStyleLbl="node1" presStyleIdx="0" presStyleCnt="3">
        <dgm:presLayoutVars>
          <dgm:chMax val="1"/>
          <dgm:bulletEnabled val="1"/>
        </dgm:presLayoutVars>
      </dgm:prSet>
      <dgm:spPr/>
      <dgm:t>
        <a:bodyPr/>
        <a:lstStyle/>
        <a:p>
          <a:endParaRPr lang="en-GB"/>
        </a:p>
      </dgm:t>
    </dgm:pt>
    <dgm:pt modelId="{5B2A72EE-F093-496E-8E85-600D28FC30E5}" type="pres">
      <dgm:prSet presAssocID="{0A7CE2FF-9D11-4267-9384-375D802EE6A9}" presName="gear1srcNode" presStyleLbl="node1" presStyleIdx="0" presStyleCnt="3"/>
      <dgm:spPr/>
      <dgm:t>
        <a:bodyPr/>
        <a:lstStyle/>
        <a:p>
          <a:endParaRPr lang="en-GB"/>
        </a:p>
      </dgm:t>
    </dgm:pt>
    <dgm:pt modelId="{883500F6-2B0E-4FE9-8273-4A0223E96D6A}" type="pres">
      <dgm:prSet presAssocID="{0A7CE2FF-9D11-4267-9384-375D802EE6A9}" presName="gear1dstNode" presStyleLbl="node1" presStyleIdx="0" presStyleCnt="3"/>
      <dgm:spPr/>
      <dgm:t>
        <a:bodyPr/>
        <a:lstStyle/>
        <a:p>
          <a:endParaRPr lang="en-GB"/>
        </a:p>
      </dgm:t>
    </dgm:pt>
    <dgm:pt modelId="{40FEFB6E-C7D4-456A-B08D-C97309E06A3D}" type="pres">
      <dgm:prSet presAssocID="{8C0690B4-CBE8-4C79-BA26-8E9D5B2401CD}" presName="gear2" presStyleLbl="node1" presStyleIdx="1" presStyleCnt="3" custLinFactNeighborX="13616" custLinFactNeighborY="-10642">
        <dgm:presLayoutVars>
          <dgm:chMax val="1"/>
          <dgm:bulletEnabled val="1"/>
        </dgm:presLayoutVars>
      </dgm:prSet>
      <dgm:spPr/>
      <dgm:t>
        <a:bodyPr/>
        <a:lstStyle/>
        <a:p>
          <a:endParaRPr lang="en-GB"/>
        </a:p>
      </dgm:t>
    </dgm:pt>
    <dgm:pt modelId="{CF0ED8DC-3FE6-4A31-B130-63EBFEE08702}" type="pres">
      <dgm:prSet presAssocID="{8C0690B4-CBE8-4C79-BA26-8E9D5B2401CD}" presName="gear2srcNode" presStyleLbl="node1" presStyleIdx="1" presStyleCnt="3"/>
      <dgm:spPr/>
      <dgm:t>
        <a:bodyPr/>
        <a:lstStyle/>
        <a:p>
          <a:endParaRPr lang="en-GB"/>
        </a:p>
      </dgm:t>
    </dgm:pt>
    <dgm:pt modelId="{A4A82199-A65D-4975-A523-37AC15266925}" type="pres">
      <dgm:prSet presAssocID="{8C0690B4-CBE8-4C79-BA26-8E9D5B2401CD}" presName="gear2dstNode" presStyleLbl="node1" presStyleIdx="1" presStyleCnt="3"/>
      <dgm:spPr/>
      <dgm:t>
        <a:bodyPr/>
        <a:lstStyle/>
        <a:p>
          <a:endParaRPr lang="en-GB"/>
        </a:p>
      </dgm:t>
    </dgm:pt>
    <dgm:pt modelId="{06C6FC5A-1080-4BB1-8499-608D8D66A15D}" type="pres">
      <dgm:prSet presAssocID="{BA58AFE9-B4F9-4D95-A50F-D9A3BA18F542}" presName="gear3" presStyleLbl="node1" presStyleIdx="2" presStyleCnt="3" custLinFactNeighborX="9441" custLinFactNeighborY="-4574"/>
      <dgm:spPr/>
      <dgm:t>
        <a:bodyPr/>
        <a:lstStyle/>
        <a:p>
          <a:endParaRPr lang="en-GB"/>
        </a:p>
      </dgm:t>
    </dgm:pt>
    <dgm:pt modelId="{B4A787E8-1A53-4D40-A25C-3F8CA2721C4F}" type="pres">
      <dgm:prSet presAssocID="{BA58AFE9-B4F9-4D95-A50F-D9A3BA18F542}" presName="gear3tx" presStyleLbl="node1" presStyleIdx="2" presStyleCnt="3">
        <dgm:presLayoutVars>
          <dgm:chMax val="1"/>
          <dgm:bulletEnabled val="1"/>
        </dgm:presLayoutVars>
      </dgm:prSet>
      <dgm:spPr/>
      <dgm:t>
        <a:bodyPr/>
        <a:lstStyle/>
        <a:p>
          <a:endParaRPr lang="en-GB"/>
        </a:p>
      </dgm:t>
    </dgm:pt>
    <dgm:pt modelId="{70E33F10-827A-44F8-83A6-987C27CE8EBC}" type="pres">
      <dgm:prSet presAssocID="{BA58AFE9-B4F9-4D95-A50F-D9A3BA18F542}" presName="gear3srcNode" presStyleLbl="node1" presStyleIdx="2" presStyleCnt="3"/>
      <dgm:spPr/>
      <dgm:t>
        <a:bodyPr/>
        <a:lstStyle/>
        <a:p>
          <a:endParaRPr lang="en-GB"/>
        </a:p>
      </dgm:t>
    </dgm:pt>
    <dgm:pt modelId="{48893ACF-A7CA-4EC3-A621-810623D4DBA2}" type="pres">
      <dgm:prSet presAssocID="{BA58AFE9-B4F9-4D95-A50F-D9A3BA18F542}" presName="gear3dstNode" presStyleLbl="node1" presStyleIdx="2" presStyleCnt="3"/>
      <dgm:spPr/>
      <dgm:t>
        <a:bodyPr/>
        <a:lstStyle/>
        <a:p>
          <a:endParaRPr lang="en-GB"/>
        </a:p>
      </dgm:t>
    </dgm:pt>
    <dgm:pt modelId="{7F4327D9-B972-456B-8949-42E858834A99}" type="pres">
      <dgm:prSet presAssocID="{96D20914-6E8E-4556-929D-3BD7D4E4BC73}" presName="connector1" presStyleLbl="sibTrans2D1" presStyleIdx="0" presStyleCnt="3"/>
      <dgm:spPr/>
      <dgm:t>
        <a:bodyPr/>
        <a:lstStyle/>
        <a:p>
          <a:endParaRPr lang="en-GB"/>
        </a:p>
      </dgm:t>
    </dgm:pt>
    <dgm:pt modelId="{4D975934-EF9B-4BC7-9E38-30AAAE1CDB8D}" type="pres">
      <dgm:prSet presAssocID="{91602C6D-852D-4F5C-874E-BD4833E9A3C9}" presName="connector2" presStyleLbl="sibTrans2D1" presStyleIdx="1" presStyleCnt="3"/>
      <dgm:spPr/>
      <dgm:t>
        <a:bodyPr/>
        <a:lstStyle/>
        <a:p>
          <a:endParaRPr lang="en-GB"/>
        </a:p>
      </dgm:t>
    </dgm:pt>
    <dgm:pt modelId="{6F3E3E40-664C-431E-9621-1EBDF134515E}" type="pres">
      <dgm:prSet presAssocID="{9A2533FC-45D7-45B6-A9F5-DCC25944BF32}" presName="connector3" presStyleLbl="sibTrans2D1" presStyleIdx="2" presStyleCnt="3"/>
      <dgm:spPr/>
      <dgm:t>
        <a:bodyPr/>
        <a:lstStyle/>
        <a:p>
          <a:endParaRPr lang="en-GB"/>
        </a:p>
      </dgm:t>
    </dgm:pt>
  </dgm:ptLst>
  <dgm:cxnLst>
    <dgm:cxn modelId="{7EE967CB-6E5D-44A0-8956-89BD37FF23BB}" type="presOf" srcId="{0A7CE2FF-9D11-4267-9384-375D802EE6A9}" destId="{C965C837-F30A-47A8-B225-A7AA04944C08}" srcOrd="0" destOrd="0" presId="urn:microsoft.com/office/officeart/2005/8/layout/gear1"/>
    <dgm:cxn modelId="{24B4AF0B-9C63-41DE-B24B-05128C2AEFBF}" type="presOf" srcId="{8C0690B4-CBE8-4C79-BA26-8E9D5B2401CD}" destId="{CF0ED8DC-3FE6-4A31-B130-63EBFEE08702}" srcOrd="1" destOrd="0" presId="urn:microsoft.com/office/officeart/2005/8/layout/gear1"/>
    <dgm:cxn modelId="{CE8DE685-CB0A-4752-AA09-C377CB7B2F39}" srcId="{61CB58A8-C6FB-4466-AF1C-9AD786A46EC9}" destId="{BA58AFE9-B4F9-4D95-A50F-D9A3BA18F542}" srcOrd="2" destOrd="0" parTransId="{8C24EFC9-609D-441B-8B0C-15DB5730AAA5}" sibTransId="{9A2533FC-45D7-45B6-A9F5-DCC25944BF32}"/>
    <dgm:cxn modelId="{70FC6F4B-AE95-499C-BC31-5A57F260F09B}" type="presOf" srcId="{8C0690B4-CBE8-4C79-BA26-8E9D5B2401CD}" destId="{40FEFB6E-C7D4-456A-B08D-C97309E06A3D}" srcOrd="0" destOrd="0" presId="urn:microsoft.com/office/officeart/2005/8/layout/gear1"/>
    <dgm:cxn modelId="{BEA2928F-51EA-4568-8E69-5FF120C243DE}" srcId="{61CB58A8-C6FB-4466-AF1C-9AD786A46EC9}" destId="{8C0690B4-CBE8-4C79-BA26-8E9D5B2401CD}" srcOrd="1" destOrd="0" parTransId="{FC480346-088F-4053-8265-B5BB8C36FAD5}" sibTransId="{91602C6D-852D-4F5C-874E-BD4833E9A3C9}"/>
    <dgm:cxn modelId="{C97EC026-3547-41E9-BE6E-23E28F692073}" type="presOf" srcId="{0A7CE2FF-9D11-4267-9384-375D802EE6A9}" destId="{883500F6-2B0E-4FE9-8273-4A0223E96D6A}" srcOrd="2" destOrd="0" presId="urn:microsoft.com/office/officeart/2005/8/layout/gear1"/>
    <dgm:cxn modelId="{A5FDAEC7-6DF1-463F-9AFF-E4DA0BA82CA4}" type="presOf" srcId="{9A2533FC-45D7-45B6-A9F5-DCC25944BF32}" destId="{6F3E3E40-664C-431E-9621-1EBDF134515E}" srcOrd="0" destOrd="0" presId="urn:microsoft.com/office/officeart/2005/8/layout/gear1"/>
    <dgm:cxn modelId="{9E732426-5075-4308-B066-920B2AF8D7D6}" srcId="{61CB58A8-C6FB-4466-AF1C-9AD786A46EC9}" destId="{0A7CE2FF-9D11-4267-9384-375D802EE6A9}" srcOrd="0" destOrd="0" parTransId="{7AB99C06-5A58-44FE-95BA-643C6E2263BF}" sibTransId="{96D20914-6E8E-4556-929D-3BD7D4E4BC73}"/>
    <dgm:cxn modelId="{CEE7BF63-501C-49CE-8590-AF43CF25145D}" type="presOf" srcId="{BA58AFE9-B4F9-4D95-A50F-D9A3BA18F542}" destId="{70E33F10-827A-44F8-83A6-987C27CE8EBC}" srcOrd="2" destOrd="0" presId="urn:microsoft.com/office/officeart/2005/8/layout/gear1"/>
    <dgm:cxn modelId="{CFAE9D35-2A23-4E0B-90C0-AA3A76BC6C09}" type="presOf" srcId="{61CB58A8-C6FB-4466-AF1C-9AD786A46EC9}" destId="{1EB38D4D-2418-4558-B070-3EFF03E0E5F0}" srcOrd="0" destOrd="0" presId="urn:microsoft.com/office/officeart/2005/8/layout/gear1"/>
    <dgm:cxn modelId="{ED0F6686-72E1-45CE-A159-06193C056329}" type="presOf" srcId="{96D20914-6E8E-4556-929D-3BD7D4E4BC73}" destId="{7F4327D9-B972-456B-8949-42E858834A99}" srcOrd="0" destOrd="0" presId="urn:microsoft.com/office/officeart/2005/8/layout/gear1"/>
    <dgm:cxn modelId="{87D768F2-95A5-4076-9E3B-3FCEBDF15D11}" type="presOf" srcId="{BA58AFE9-B4F9-4D95-A50F-D9A3BA18F542}" destId="{06C6FC5A-1080-4BB1-8499-608D8D66A15D}" srcOrd="0" destOrd="0" presId="urn:microsoft.com/office/officeart/2005/8/layout/gear1"/>
    <dgm:cxn modelId="{EA3CF226-2135-4B41-B363-9C82462F9178}" type="presOf" srcId="{0A7CE2FF-9D11-4267-9384-375D802EE6A9}" destId="{5B2A72EE-F093-496E-8E85-600D28FC30E5}" srcOrd="1" destOrd="0" presId="urn:microsoft.com/office/officeart/2005/8/layout/gear1"/>
    <dgm:cxn modelId="{E2854D85-232F-467E-B11F-78769F85C1F3}" type="presOf" srcId="{91602C6D-852D-4F5C-874E-BD4833E9A3C9}" destId="{4D975934-EF9B-4BC7-9E38-30AAAE1CDB8D}" srcOrd="0" destOrd="0" presId="urn:microsoft.com/office/officeart/2005/8/layout/gear1"/>
    <dgm:cxn modelId="{84E26687-1075-4E96-B786-07E76D0D2C98}" type="presOf" srcId="{8C0690B4-CBE8-4C79-BA26-8E9D5B2401CD}" destId="{A4A82199-A65D-4975-A523-37AC15266925}" srcOrd="2" destOrd="0" presId="urn:microsoft.com/office/officeart/2005/8/layout/gear1"/>
    <dgm:cxn modelId="{470720AA-1FDB-425C-98CC-2E2109803C76}" type="presOf" srcId="{BA58AFE9-B4F9-4D95-A50F-D9A3BA18F542}" destId="{B4A787E8-1A53-4D40-A25C-3F8CA2721C4F}" srcOrd="1" destOrd="0" presId="urn:microsoft.com/office/officeart/2005/8/layout/gear1"/>
    <dgm:cxn modelId="{D89A7333-DA79-435A-AEEA-FE0187A5B914}" type="presOf" srcId="{BA58AFE9-B4F9-4D95-A50F-D9A3BA18F542}" destId="{48893ACF-A7CA-4EC3-A621-810623D4DBA2}" srcOrd="3" destOrd="0" presId="urn:microsoft.com/office/officeart/2005/8/layout/gear1"/>
    <dgm:cxn modelId="{8BF3D90D-9B1F-45B1-8EB4-A0F2F98DD172}" type="presParOf" srcId="{1EB38D4D-2418-4558-B070-3EFF03E0E5F0}" destId="{C965C837-F30A-47A8-B225-A7AA04944C08}" srcOrd="0" destOrd="0" presId="urn:microsoft.com/office/officeart/2005/8/layout/gear1"/>
    <dgm:cxn modelId="{A89F414D-D35F-4CC8-B2A0-2D760B7743DE}" type="presParOf" srcId="{1EB38D4D-2418-4558-B070-3EFF03E0E5F0}" destId="{5B2A72EE-F093-496E-8E85-600D28FC30E5}" srcOrd="1" destOrd="0" presId="urn:microsoft.com/office/officeart/2005/8/layout/gear1"/>
    <dgm:cxn modelId="{6ADBAEFA-39E0-425E-AFAC-930724C11380}" type="presParOf" srcId="{1EB38D4D-2418-4558-B070-3EFF03E0E5F0}" destId="{883500F6-2B0E-4FE9-8273-4A0223E96D6A}" srcOrd="2" destOrd="0" presId="urn:microsoft.com/office/officeart/2005/8/layout/gear1"/>
    <dgm:cxn modelId="{48232F1C-5AEA-49EB-BE07-B4731246F12A}" type="presParOf" srcId="{1EB38D4D-2418-4558-B070-3EFF03E0E5F0}" destId="{40FEFB6E-C7D4-456A-B08D-C97309E06A3D}" srcOrd="3" destOrd="0" presId="urn:microsoft.com/office/officeart/2005/8/layout/gear1"/>
    <dgm:cxn modelId="{874E3FE2-105E-47F7-B2FF-238E7CE37997}" type="presParOf" srcId="{1EB38D4D-2418-4558-B070-3EFF03E0E5F0}" destId="{CF0ED8DC-3FE6-4A31-B130-63EBFEE08702}" srcOrd="4" destOrd="0" presId="urn:microsoft.com/office/officeart/2005/8/layout/gear1"/>
    <dgm:cxn modelId="{46760FE2-95ED-4838-A2B1-6EFBDADE9669}" type="presParOf" srcId="{1EB38D4D-2418-4558-B070-3EFF03E0E5F0}" destId="{A4A82199-A65D-4975-A523-37AC15266925}" srcOrd="5" destOrd="0" presId="urn:microsoft.com/office/officeart/2005/8/layout/gear1"/>
    <dgm:cxn modelId="{CDE36FFE-EA5B-4327-9374-0106B487C8CD}" type="presParOf" srcId="{1EB38D4D-2418-4558-B070-3EFF03E0E5F0}" destId="{06C6FC5A-1080-4BB1-8499-608D8D66A15D}" srcOrd="6" destOrd="0" presId="urn:microsoft.com/office/officeart/2005/8/layout/gear1"/>
    <dgm:cxn modelId="{701D2AF5-A572-41C8-9D7C-FF7BCACCC603}" type="presParOf" srcId="{1EB38D4D-2418-4558-B070-3EFF03E0E5F0}" destId="{B4A787E8-1A53-4D40-A25C-3F8CA2721C4F}" srcOrd="7" destOrd="0" presId="urn:microsoft.com/office/officeart/2005/8/layout/gear1"/>
    <dgm:cxn modelId="{7F8A496C-E76C-410B-8DF4-7CE3C4467FF1}" type="presParOf" srcId="{1EB38D4D-2418-4558-B070-3EFF03E0E5F0}" destId="{70E33F10-827A-44F8-83A6-987C27CE8EBC}" srcOrd="8" destOrd="0" presId="urn:microsoft.com/office/officeart/2005/8/layout/gear1"/>
    <dgm:cxn modelId="{40D0FB01-D49E-4851-8B41-004BDEFCCA7D}" type="presParOf" srcId="{1EB38D4D-2418-4558-B070-3EFF03E0E5F0}" destId="{48893ACF-A7CA-4EC3-A621-810623D4DBA2}" srcOrd="9" destOrd="0" presId="urn:microsoft.com/office/officeart/2005/8/layout/gear1"/>
    <dgm:cxn modelId="{04F3C44D-CCFC-4A31-AAAD-36E536170FF6}" type="presParOf" srcId="{1EB38D4D-2418-4558-B070-3EFF03E0E5F0}" destId="{7F4327D9-B972-456B-8949-42E858834A99}" srcOrd="10" destOrd="0" presId="urn:microsoft.com/office/officeart/2005/8/layout/gear1"/>
    <dgm:cxn modelId="{EE1E0EC5-5122-46E6-B39E-FF44078DA878}" type="presParOf" srcId="{1EB38D4D-2418-4558-B070-3EFF03E0E5F0}" destId="{4D975934-EF9B-4BC7-9E38-30AAAE1CDB8D}" srcOrd="11" destOrd="0" presId="urn:microsoft.com/office/officeart/2005/8/layout/gear1"/>
    <dgm:cxn modelId="{D2412A90-82DC-463E-8CFB-62A38A5C8E52}" type="presParOf" srcId="{1EB38D4D-2418-4558-B070-3EFF03E0E5F0}" destId="{6F3E3E40-664C-431E-9621-1EBDF134515E}"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658858-7604-47FF-B788-45A62254D70E}" type="doc">
      <dgm:prSet loTypeId="urn:microsoft.com/office/officeart/2005/8/layout/hList7" loCatId="picture" qsTypeId="urn:microsoft.com/office/officeart/2005/8/quickstyle/simple1" qsCatId="simple" csTypeId="urn:microsoft.com/office/officeart/2005/8/colors/accent1_2" csCatId="accent1" phldr="1"/>
      <dgm:spPr/>
    </dgm:pt>
    <dgm:pt modelId="{FB450335-4BF9-4419-8D32-69CFBE173384}">
      <dgm:prSet phldrT="[Text]"/>
      <dgm:spPr/>
      <dgm:t>
        <a:bodyPr/>
        <a:lstStyle/>
        <a:p>
          <a:r>
            <a:rPr lang="en-GB" dirty="0" smtClean="0"/>
            <a:t>Lifelong</a:t>
          </a:r>
        </a:p>
        <a:p>
          <a:r>
            <a:rPr lang="en-GB" dirty="0" smtClean="0"/>
            <a:t>Learning </a:t>
          </a:r>
          <a:endParaRPr lang="en-GB" dirty="0"/>
        </a:p>
      </dgm:t>
    </dgm:pt>
    <dgm:pt modelId="{3DD41F08-5BA5-453D-AD67-1107DBE509E7}" type="parTrans" cxnId="{43121028-0D68-4FE1-90C5-A1051E18B614}">
      <dgm:prSet/>
      <dgm:spPr/>
      <dgm:t>
        <a:bodyPr/>
        <a:lstStyle/>
        <a:p>
          <a:endParaRPr lang="en-GB"/>
        </a:p>
      </dgm:t>
    </dgm:pt>
    <dgm:pt modelId="{4BA05BCF-B54F-4FA3-B787-5819CC97A352}" type="sibTrans" cxnId="{43121028-0D68-4FE1-90C5-A1051E18B614}">
      <dgm:prSet/>
      <dgm:spPr/>
      <dgm:t>
        <a:bodyPr/>
        <a:lstStyle/>
        <a:p>
          <a:endParaRPr lang="en-GB"/>
        </a:p>
      </dgm:t>
    </dgm:pt>
    <dgm:pt modelId="{B6B2310C-328A-4D88-BDAC-3A79EA7C08FE}">
      <dgm:prSet phldrT="[Text]"/>
      <dgm:spPr/>
      <dgm:t>
        <a:bodyPr/>
        <a:lstStyle/>
        <a:p>
          <a:r>
            <a:rPr lang="en-GB" dirty="0" smtClean="0"/>
            <a:t>Skills Imbalance</a:t>
          </a:r>
          <a:endParaRPr lang="en-GB" dirty="0"/>
        </a:p>
      </dgm:t>
    </dgm:pt>
    <dgm:pt modelId="{4E61865D-D2E4-4F31-8723-AA1DA32B2446}" type="parTrans" cxnId="{E5C4D6CC-548F-4DB2-8A0A-63DDDD81F903}">
      <dgm:prSet/>
      <dgm:spPr/>
      <dgm:t>
        <a:bodyPr/>
        <a:lstStyle/>
        <a:p>
          <a:endParaRPr lang="en-GB"/>
        </a:p>
      </dgm:t>
    </dgm:pt>
    <dgm:pt modelId="{8DD2FE1A-8FBF-44CD-8723-3A4E599D89D3}" type="sibTrans" cxnId="{E5C4D6CC-548F-4DB2-8A0A-63DDDD81F903}">
      <dgm:prSet/>
      <dgm:spPr/>
      <dgm:t>
        <a:bodyPr/>
        <a:lstStyle/>
        <a:p>
          <a:endParaRPr lang="en-GB"/>
        </a:p>
      </dgm:t>
    </dgm:pt>
    <dgm:pt modelId="{5C382C2B-199A-4987-A853-89B1EBF3C618}">
      <dgm:prSet phldrT="[Text]"/>
      <dgm:spPr/>
      <dgm:t>
        <a:bodyPr/>
        <a:lstStyle/>
        <a:p>
          <a:r>
            <a:rPr lang="en-GB" dirty="0" smtClean="0"/>
            <a:t>Digital </a:t>
          </a:r>
        </a:p>
        <a:p>
          <a:r>
            <a:rPr lang="en-GB" dirty="0" smtClean="0"/>
            <a:t>Skills </a:t>
          </a:r>
          <a:endParaRPr lang="en-GB" dirty="0"/>
        </a:p>
      </dgm:t>
    </dgm:pt>
    <dgm:pt modelId="{73C51C13-F931-4A7D-A6FD-FCBD24772289}" type="parTrans" cxnId="{3CAFF793-9004-4912-A077-DEC21035F064}">
      <dgm:prSet/>
      <dgm:spPr/>
      <dgm:t>
        <a:bodyPr/>
        <a:lstStyle/>
        <a:p>
          <a:endParaRPr lang="en-GB"/>
        </a:p>
      </dgm:t>
    </dgm:pt>
    <dgm:pt modelId="{3E926C5B-8088-4FDB-B41C-77152C471CAC}" type="sibTrans" cxnId="{3CAFF793-9004-4912-A077-DEC21035F064}">
      <dgm:prSet/>
      <dgm:spPr/>
      <dgm:t>
        <a:bodyPr/>
        <a:lstStyle/>
        <a:p>
          <a:endParaRPr lang="en-GB"/>
        </a:p>
      </dgm:t>
    </dgm:pt>
    <dgm:pt modelId="{0C9BFFE4-BF78-492C-A04D-DC7BC46331D8}" type="pres">
      <dgm:prSet presAssocID="{9A658858-7604-47FF-B788-45A62254D70E}" presName="Name0" presStyleCnt="0">
        <dgm:presLayoutVars>
          <dgm:dir/>
          <dgm:resizeHandles val="exact"/>
        </dgm:presLayoutVars>
      </dgm:prSet>
      <dgm:spPr/>
    </dgm:pt>
    <dgm:pt modelId="{B8463302-D6E6-4CF5-AEF5-4A7EB8CD1E23}" type="pres">
      <dgm:prSet presAssocID="{9A658858-7604-47FF-B788-45A62254D70E}" presName="fgShape" presStyleLbl="fgShp" presStyleIdx="0" presStyleCnt="1" custScaleY="150421"/>
      <dgm:spPr/>
    </dgm:pt>
    <dgm:pt modelId="{01395FFB-7B7B-4B45-83F9-60D802AFEAA8}" type="pres">
      <dgm:prSet presAssocID="{9A658858-7604-47FF-B788-45A62254D70E}" presName="linComp" presStyleCnt="0"/>
      <dgm:spPr/>
    </dgm:pt>
    <dgm:pt modelId="{0AD2DC14-EDD2-4241-9396-E2923EBAA1BB}" type="pres">
      <dgm:prSet presAssocID="{FB450335-4BF9-4419-8D32-69CFBE173384}" presName="compNode" presStyleCnt="0"/>
      <dgm:spPr/>
    </dgm:pt>
    <dgm:pt modelId="{3B1C4320-C74C-47F9-8BB1-88AE83A4FC90}" type="pres">
      <dgm:prSet presAssocID="{FB450335-4BF9-4419-8D32-69CFBE173384}" presName="bkgdShape" presStyleLbl="node1" presStyleIdx="0" presStyleCnt="3" custLinFactNeighborX="-1783" custLinFactNeighborY="2690"/>
      <dgm:spPr/>
      <dgm:t>
        <a:bodyPr/>
        <a:lstStyle/>
        <a:p>
          <a:endParaRPr lang="en-GB"/>
        </a:p>
      </dgm:t>
    </dgm:pt>
    <dgm:pt modelId="{9FD2AF9D-3D14-4BDB-8AF6-AFD88C65562A}" type="pres">
      <dgm:prSet presAssocID="{FB450335-4BF9-4419-8D32-69CFBE173384}" presName="nodeTx" presStyleLbl="node1" presStyleIdx="0" presStyleCnt="3">
        <dgm:presLayoutVars>
          <dgm:bulletEnabled val="1"/>
        </dgm:presLayoutVars>
      </dgm:prSet>
      <dgm:spPr/>
      <dgm:t>
        <a:bodyPr/>
        <a:lstStyle/>
        <a:p>
          <a:endParaRPr lang="en-GB"/>
        </a:p>
      </dgm:t>
    </dgm:pt>
    <dgm:pt modelId="{30FA34CA-D183-4863-A6A7-25406B9B6951}" type="pres">
      <dgm:prSet presAssocID="{FB450335-4BF9-4419-8D32-69CFBE173384}" presName="invisiNode" presStyleLbl="node1" presStyleIdx="0" presStyleCnt="3"/>
      <dgm:spPr/>
    </dgm:pt>
    <dgm:pt modelId="{18EF70DE-3BC4-4BE2-8304-AC805820AA1F}" type="pres">
      <dgm:prSet presAssocID="{FB450335-4BF9-4419-8D32-69CFBE173384}" presName="imagNode" presStyleLbl="fgImgPlace1" presStyleIdx="0" presStyleCnt="3" custScaleX="118502" custScaleY="127836" custLinFactNeighborX="2693" custLinFactNeighborY="8078"/>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CBA2F2B7-145D-44C1-B316-FBB31923425C}" type="pres">
      <dgm:prSet presAssocID="{4BA05BCF-B54F-4FA3-B787-5819CC97A352}" presName="sibTrans" presStyleLbl="sibTrans2D1" presStyleIdx="0" presStyleCnt="0"/>
      <dgm:spPr/>
      <dgm:t>
        <a:bodyPr/>
        <a:lstStyle/>
        <a:p>
          <a:endParaRPr lang="en-GB"/>
        </a:p>
      </dgm:t>
    </dgm:pt>
    <dgm:pt modelId="{3C92CD76-BECF-4CD7-B369-D969305E34C6}" type="pres">
      <dgm:prSet presAssocID="{B6B2310C-328A-4D88-BDAC-3A79EA7C08FE}" presName="compNode" presStyleCnt="0"/>
      <dgm:spPr/>
    </dgm:pt>
    <dgm:pt modelId="{706E2238-E68F-4DA0-A952-36F2DD6BB9F2}" type="pres">
      <dgm:prSet presAssocID="{B6B2310C-328A-4D88-BDAC-3A79EA7C08FE}" presName="bkgdShape" presStyleLbl="node1" presStyleIdx="1" presStyleCnt="3"/>
      <dgm:spPr/>
      <dgm:t>
        <a:bodyPr/>
        <a:lstStyle/>
        <a:p>
          <a:endParaRPr lang="en-GB"/>
        </a:p>
      </dgm:t>
    </dgm:pt>
    <dgm:pt modelId="{B03CAB4A-F93C-4C76-8910-37FDC4683C2F}" type="pres">
      <dgm:prSet presAssocID="{B6B2310C-328A-4D88-BDAC-3A79EA7C08FE}" presName="nodeTx" presStyleLbl="node1" presStyleIdx="1" presStyleCnt="3">
        <dgm:presLayoutVars>
          <dgm:bulletEnabled val="1"/>
        </dgm:presLayoutVars>
      </dgm:prSet>
      <dgm:spPr/>
      <dgm:t>
        <a:bodyPr/>
        <a:lstStyle/>
        <a:p>
          <a:endParaRPr lang="en-GB"/>
        </a:p>
      </dgm:t>
    </dgm:pt>
    <dgm:pt modelId="{85AD5230-A79E-46BC-892E-41A6A5943770}" type="pres">
      <dgm:prSet presAssocID="{B6B2310C-328A-4D88-BDAC-3A79EA7C08FE}" presName="invisiNode" presStyleLbl="node1" presStyleIdx="1" presStyleCnt="3"/>
      <dgm:spPr/>
    </dgm:pt>
    <dgm:pt modelId="{4776CB80-B20D-4189-9361-65F78EDC5577}" type="pres">
      <dgm:prSet presAssocID="{B6B2310C-328A-4D88-BDAC-3A79EA7C08FE}" presName="imagNode" presStyleLbl="fgImgPlace1" presStyleIdx="1" presStyleCnt="3" custScaleX="123862" custScaleY="119887" custLinFactNeighborX="-2693" custLinFactNeighborY="9424"/>
      <dgm:spPr>
        <a:blipFill>
          <a:blip xmlns:r="http://schemas.openxmlformats.org/officeDocument/2006/relationships" r:embed="rId2">
            <a:extLst>
              <a:ext uri="{28A0092B-C50C-407E-A947-70E740481C1C}">
                <a14:useLocalDpi xmlns:a14="http://schemas.microsoft.com/office/drawing/2010/main" val="0"/>
              </a:ext>
            </a:extLst>
          </a:blip>
          <a:srcRect/>
          <a:stretch>
            <a:fillRect t="-4000" b="-4000"/>
          </a:stretch>
        </a:blipFill>
      </dgm:spPr>
    </dgm:pt>
    <dgm:pt modelId="{6ED27841-46C4-4B04-85EA-87F7C82FC584}" type="pres">
      <dgm:prSet presAssocID="{8DD2FE1A-8FBF-44CD-8723-3A4E599D89D3}" presName="sibTrans" presStyleLbl="sibTrans2D1" presStyleIdx="0" presStyleCnt="0"/>
      <dgm:spPr/>
      <dgm:t>
        <a:bodyPr/>
        <a:lstStyle/>
        <a:p>
          <a:endParaRPr lang="en-GB"/>
        </a:p>
      </dgm:t>
    </dgm:pt>
    <dgm:pt modelId="{307F6C7F-F383-482C-8477-5E226426EAB3}" type="pres">
      <dgm:prSet presAssocID="{5C382C2B-199A-4987-A853-89B1EBF3C618}" presName="compNode" presStyleCnt="0"/>
      <dgm:spPr/>
    </dgm:pt>
    <dgm:pt modelId="{A0EF5A6D-AB35-4867-B00A-30A604343397}" type="pres">
      <dgm:prSet presAssocID="{5C382C2B-199A-4987-A853-89B1EBF3C618}" presName="bkgdShape" presStyleLbl="node1" presStyleIdx="2" presStyleCnt="3"/>
      <dgm:spPr/>
      <dgm:t>
        <a:bodyPr/>
        <a:lstStyle/>
        <a:p>
          <a:endParaRPr lang="en-GB"/>
        </a:p>
      </dgm:t>
    </dgm:pt>
    <dgm:pt modelId="{5933937F-13CF-4BBC-8390-41B61CF7459F}" type="pres">
      <dgm:prSet presAssocID="{5C382C2B-199A-4987-A853-89B1EBF3C618}" presName="nodeTx" presStyleLbl="node1" presStyleIdx="2" presStyleCnt="3">
        <dgm:presLayoutVars>
          <dgm:bulletEnabled val="1"/>
        </dgm:presLayoutVars>
      </dgm:prSet>
      <dgm:spPr/>
      <dgm:t>
        <a:bodyPr/>
        <a:lstStyle/>
        <a:p>
          <a:endParaRPr lang="en-GB"/>
        </a:p>
      </dgm:t>
    </dgm:pt>
    <dgm:pt modelId="{5F07C3C7-1818-4DD0-A483-B01CF38C41ED}" type="pres">
      <dgm:prSet presAssocID="{5C382C2B-199A-4987-A853-89B1EBF3C618}" presName="invisiNode" presStyleLbl="node1" presStyleIdx="2" presStyleCnt="3"/>
      <dgm:spPr/>
    </dgm:pt>
    <dgm:pt modelId="{968F1058-1DC2-4C53-83F1-58B201B56111}" type="pres">
      <dgm:prSet presAssocID="{5C382C2B-199A-4987-A853-89B1EBF3C618}" presName="imagNode" presStyleLbl="fgImgPlace1" presStyleIdx="2" presStyleCnt="3" custScaleX="114412" custScaleY="127836" custLinFactNeighborX="-3761" custLinFactNeighborY="336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Lst>
  <dgm:cxnLst>
    <dgm:cxn modelId="{F755AEDD-6E50-4206-ADCD-504E5825EBBD}" type="presOf" srcId="{4BA05BCF-B54F-4FA3-B787-5819CC97A352}" destId="{CBA2F2B7-145D-44C1-B316-FBB31923425C}" srcOrd="0" destOrd="0" presId="urn:microsoft.com/office/officeart/2005/8/layout/hList7"/>
    <dgm:cxn modelId="{3CAFF793-9004-4912-A077-DEC21035F064}" srcId="{9A658858-7604-47FF-B788-45A62254D70E}" destId="{5C382C2B-199A-4987-A853-89B1EBF3C618}" srcOrd="2" destOrd="0" parTransId="{73C51C13-F931-4A7D-A6FD-FCBD24772289}" sibTransId="{3E926C5B-8088-4FDB-B41C-77152C471CAC}"/>
    <dgm:cxn modelId="{2BD7C6E8-1EFE-4DC2-AD4D-E9973B2ED9B4}" type="presOf" srcId="{B6B2310C-328A-4D88-BDAC-3A79EA7C08FE}" destId="{B03CAB4A-F93C-4C76-8910-37FDC4683C2F}" srcOrd="1" destOrd="0" presId="urn:microsoft.com/office/officeart/2005/8/layout/hList7"/>
    <dgm:cxn modelId="{9AC51CD0-45C9-4FA6-9252-8BCE985A9D0A}" type="presOf" srcId="{9A658858-7604-47FF-B788-45A62254D70E}" destId="{0C9BFFE4-BF78-492C-A04D-DC7BC46331D8}" srcOrd="0" destOrd="0" presId="urn:microsoft.com/office/officeart/2005/8/layout/hList7"/>
    <dgm:cxn modelId="{DE6858AB-55B2-4F36-9B72-E6A5341806AB}" type="presOf" srcId="{B6B2310C-328A-4D88-BDAC-3A79EA7C08FE}" destId="{706E2238-E68F-4DA0-A952-36F2DD6BB9F2}" srcOrd="0" destOrd="0" presId="urn:microsoft.com/office/officeart/2005/8/layout/hList7"/>
    <dgm:cxn modelId="{E46796B0-3BF0-45E3-9E06-B9462B78862A}" type="presOf" srcId="{FB450335-4BF9-4419-8D32-69CFBE173384}" destId="{9FD2AF9D-3D14-4BDB-8AF6-AFD88C65562A}" srcOrd="1" destOrd="0" presId="urn:microsoft.com/office/officeart/2005/8/layout/hList7"/>
    <dgm:cxn modelId="{DA76D39F-CE6B-4EC8-AD96-480CB3D4740B}" type="presOf" srcId="{5C382C2B-199A-4987-A853-89B1EBF3C618}" destId="{5933937F-13CF-4BBC-8390-41B61CF7459F}" srcOrd="1" destOrd="0" presId="urn:microsoft.com/office/officeart/2005/8/layout/hList7"/>
    <dgm:cxn modelId="{DC499717-49B3-47B3-A4D0-D22245B547C8}" type="presOf" srcId="{FB450335-4BF9-4419-8D32-69CFBE173384}" destId="{3B1C4320-C74C-47F9-8BB1-88AE83A4FC90}" srcOrd="0" destOrd="0" presId="urn:microsoft.com/office/officeart/2005/8/layout/hList7"/>
    <dgm:cxn modelId="{43121028-0D68-4FE1-90C5-A1051E18B614}" srcId="{9A658858-7604-47FF-B788-45A62254D70E}" destId="{FB450335-4BF9-4419-8D32-69CFBE173384}" srcOrd="0" destOrd="0" parTransId="{3DD41F08-5BA5-453D-AD67-1107DBE509E7}" sibTransId="{4BA05BCF-B54F-4FA3-B787-5819CC97A352}"/>
    <dgm:cxn modelId="{E5C4D6CC-548F-4DB2-8A0A-63DDDD81F903}" srcId="{9A658858-7604-47FF-B788-45A62254D70E}" destId="{B6B2310C-328A-4D88-BDAC-3A79EA7C08FE}" srcOrd="1" destOrd="0" parTransId="{4E61865D-D2E4-4F31-8723-AA1DA32B2446}" sibTransId="{8DD2FE1A-8FBF-44CD-8723-3A4E599D89D3}"/>
    <dgm:cxn modelId="{3CB530DA-203D-48B7-A1B0-22E7F73CE214}" type="presOf" srcId="{5C382C2B-199A-4987-A853-89B1EBF3C618}" destId="{A0EF5A6D-AB35-4867-B00A-30A604343397}" srcOrd="0" destOrd="0" presId="urn:microsoft.com/office/officeart/2005/8/layout/hList7"/>
    <dgm:cxn modelId="{A66284EC-8B0E-428A-8CE1-BED7F53F9770}" type="presOf" srcId="{8DD2FE1A-8FBF-44CD-8723-3A4E599D89D3}" destId="{6ED27841-46C4-4B04-85EA-87F7C82FC584}" srcOrd="0" destOrd="0" presId="urn:microsoft.com/office/officeart/2005/8/layout/hList7"/>
    <dgm:cxn modelId="{E160CFC7-4C7F-40D0-8CF8-5BB93AC798AD}" type="presParOf" srcId="{0C9BFFE4-BF78-492C-A04D-DC7BC46331D8}" destId="{B8463302-D6E6-4CF5-AEF5-4A7EB8CD1E23}" srcOrd="0" destOrd="0" presId="urn:microsoft.com/office/officeart/2005/8/layout/hList7"/>
    <dgm:cxn modelId="{86A5397C-C47C-44CE-A8C7-A571CCD85A9C}" type="presParOf" srcId="{0C9BFFE4-BF78-492C-A04D-DC7BC46331D8}" destId="{01395FFB-7B7B-4B45-83F9-60D802AFEAA8}" srcOrd="1" destOrd="0" presId="urn:microsoft.com/office/officeart/2005/8/layout/hList7"/>
    <dgm:cxn modelId="{0EA32654-C447-499C-A801-AA248B8ED61A}" type="presParOf" srcId="{01395FFB-7B7B-4B45-83F9-60D802AFEAA8}" destId="{0AD2DC14-EDD2-4241-9396-E2923EBAA1BB}" srcOrd="0" destOrd="0" presId="urn:microsoft.com/office/officeart/2005/8/layout/hList7"/>
    <dgm:cxn modelId="{3B892A2B-2A09-4895-AAE5-15F14018FCB6}" type="presParOf" srcId="{0AD2DC14-EDD2-4241-9396-E2923EBAA1BB}" destId="{3B1C4320-C74C-47F9-8BB1-88AE83A4FC90}" srcOrd="0" destOrd="0" presId="urn:microsoft.com/office/officeart/2005/8/layout/hList7"/>
    <dgm:cxn modelId="{A606A349-F1C1-4C5A-A125-CBC6FC773DD3}" type="presParOf" srcId="{0AD2DC14-EDD2-4241-9396-E2923EBAA1BB}" destId="{9FD2AF9D-3D14-4BDB-8AF6-AFD88C65562A}" srcOrd="1" destOrd="0" presId="urn:microsoft.com/office/officeart/2005/8/layout/hList7"/>
    <dgm:cxn modelId="{AFDFACF7-B05E-4BCC-9C1F-A4A0E0580361}" type="presParOf" srcId="{0AD2DC14-EDD2-4241-9396-E2923EBAA1BB}" destId="{30FA34CA-D183-4863-A6A7-25406B9B6951}" srcOrd="2" destOrd="0" presId="urn:microsoft.com/office/officeart/2005/8/layout/hList7"/>
    <dgm:cxn modelId="{7125DB50-2BEE-4C6A-A7D9-429068D969AA}" type="presParOf" srcId="{0AD2DC14-EDD2-4241-9396-E2923EBAA1BB}" destId="{18EF70DE-3BC4-4BE2-8304-AC805820AA1F}" srcOrd="3" destOrd="0" presId="urn:microsoft.com/office/officeart/2005/8/layout/hList7"/>
    <dgm:cxn modelId="{37107C5D-B75B-4F75-8E5E-2083C59D33DA}" type="presParOf" srcId="{01395FFB-7B7B-4B45-83F9-60D802AFEAA8}" destId="{CBA2F2B7-145D-44C1-B316-FBB31923425C}" srcOrd="1" destOrd="0" presId="urn:microsoft.com/office/officeart/2005/8/layout/hList7"/>
    <dgm:cxn modelId="{FCCD0B6C-5C71-4506-A32C-7BD8E5266C92}" type="presParOf" srcId="{01395FFB-7B7B-4B45-83F9-60D802AFEAA8}" destId="{3C92CD76-BECF-4CD7-B369-D969305E34C6}" srcOrd="2" destOrd="0" presId="urn:microsoft.com/office/officeart/2005/8/layout/hList7"/>
    <dgm:cxn modelId="{2F7992A9-DDC7-4580-9D3A-87E3906A82E3}" type="presParOf" srcId="{3C92CD76-BECF-4CD7-B369-D969305E34C6}" destId="{706E2238-E68F-4DA0-A952-36F2DD6BB9F2}" srcOrd="0" destOrd="0" presId="urn:microsoft.com/office/officeart/2005/8/layout/hList7"/>
    <dgm:cxn modelId="{8427BB8F-C6E4-4E4A-B947-DAA55CFB930A}" type="presParOf" srcId="{3C92CD76-BECF-4CD7-B369-D969305E34C6}" destId="{B03CAB4A-F93C-4C76-8910-37FDC4683C2F}" srcOrd="1" destOrd="0" presId="urn:microsoft.com/office/officeart/2005/8/layout/hList7"/>
    <dgm:cxn modelId="{CC822C68-662C-4194-9E2C-8A11FA79E794}" type="presParOf" srcId="{3C92CD76-BECF-4CD7-B369-D969305E34C6}" destId="{85AD5230-A79E-46BC-892E-41A6A5943770}" srcOrd="2" destOrd="0" presId="urn:microsoft.com/office/officeart/2005/8/layout/hList7"/>
    <dgm:cxn modelId="{7964730B-6413-4D13-A406-8F4FBF4D6D22}" type="presParOf" srcId="{3C92CD76-BECF-4CD7-B369-D969305E34C6}" destId="{4776CB80-B20D-4189-9361-65F78EDC5577}" srcOrd="3" destOrd="0" presId="urn:microsoft.com/office/officeart/2005/8/layout/hList7"/>
    <dgm:cxn modelId="{C284870F-42D2-4989-8086-298C6E993060}" type="presParOf" srcId="{01395FFB-7B7B-4B45-83F9-60D802AFEAA8}" destId="{6ED27841-46C4-4B04-85EA-87F7C82FC584}" srcOrd="3" destOrd="0" presId="urn:microsoft.com/office/officeart/2005/8/layout/hList7"/>
    <dgm:cxn modelId="{7EFEA095-316B-4941-BC50-724660CE9795}" type="presParOf" srcId="{01395FFB-7B7B-4B45-83F9-60D802AFEAA8}" destId="{307F6C7F-F383-482C-8477-5E226426EAB3}" srcOrd="4" destOrd="0" presId="urn:microsoft.com/office/officeart/2005/8/layout/hList7"/>
    <dgm:cxn modelId="{244D1EFE-B2C8-4F05-9EDA-64697E37BBDA}" type="presParOf" srcId="{307F6C7F-F383-482C-8477-5E226426EAB3}" destId="{A0EF5A6D-AB35-4867-B00A-30A604343397}" srcOrd="0" destOrd="0" presId="urn:microsoft.com/office/officeart/2005/8/layout/hList7"/>
    <dgm:cxn modelId="{8F6B72F2-AEEA-41AF-B15B-154E39B60DD4}" type="presParOf" srcId="{307F6C7F-F383-482C-8477-5E226426EAB3}" destId="{5933937F-13CF-4BBC-8390-41B61CF7459F}" srcOrd="1" destOrd="0" presId="urn:microsoft.com/office/officeart/2005/8/layout/hList7"/>
    <dgm:cxn modelId="{1F042E05-1D90-41A0-B7C1-7C28F73E3171}" type="presParOf" srcId="{307F6C7F-F383-482C-8477-5E226426EAB3}" destId="{5F07C3C7-1818-4DD0-A483-B01CF38C41ED}" srcOrd="2" destOrd="0" presId="urn:microsoft.com/office/officeart/2005/8/layout/hList7"/>
    <dgm:cxn modelId="{5EC9DF66-FB11-46C5-837F-2929026EAF5D}" type="presParOf" srcId="{307F6C7F-F383-482C-8477-5E226426EAB3}" destId="{968F1058-1DC2-4C53-83F1-58B201B56111}"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5C837-F30A-47A8-B225-A7AA04944C08}">
      <dsp:nvSpPr>
        <dsp:cNvPr id="0" name=""/>
        <dsp:cNvSpPr/>
      </dsp:nvSpPr>
      <dsp:spPr>
        <a:xfrm>
          <a:off x="4546506" y="2047396"/>
          <a:ext cx="2502372" cy="2502372"/>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FE Means Success</a:t>
          </a:r>
          <a:endParaRPr lang="en-GB" sz="1500" kern="1200" dirty="0"/>
        </a:p>
      </dsp:txBody>
      <dsp:txXfrm>
        <a:off x="5049594" y="2633565"/>
        <a:ext cx="1496196" cy="1286271"/>
      </dsp:txXfrm>
    </dsp:sp>
    <dsp:sp modelId="{40FEFB6E-C7D4-456A-B08D-C97309E06A3D}">
      <dsp:nvSpPr>
        <dsp:cNvPr id="0" name=""/>
        <dsp:cNvSpPr/>
      </dsp:nvSpPr>
      <dsp:spPr>
        <a:xfrm>
          <a:off x="3338379" y="1262251"/>
          <a:ext cx="1819907" cy="1819907"/>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smtClean="0"/>
            <a:t>Draft Industrial Strategy Pillar 2</a:t>
          </a:r>
          <a:endParaRPr lang="en-GB" sz="1500" kern="1200" dirty="0"/>
        </a:p>
      </dsp:txBody>
      <dsp:txXfrm>
        <a:off x="3796546" y="1723187"/>
        <a:ext cx="903573" cy="898035"/>
      </dsp:txXfrm>
    </dsp:sp>
    <dsp:sp modelId="{06C6FC5A-1080-4BB1-8499-608D8D66A15D}">
      <dsp:nvSpPr>
        <dsp:cNvPr id="0" name=""/>
        <dsp:cNvSpPr/>
      </dsp:nvSpPr>
      <dsp:spPr>
        <a:xfrm rot="20700000">
          <a:off x="4316095" y="200375"/>
          <a:ext cx="1783137" cy="1783137"/>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Draft NICS Delivery Plan</a:t>
          </a:r>
          <a:endParaRPr lang="en-GB" sz="1500" kern="1200" dirty="0"/>
        </a:p>
      </dsp:txBody>
      <dsp:txXfrm rot="-20700000">
        <a:off x="4707189" y="591469"/>
        <a:ext cx="1000949" cy="1000949"/>
      </dsp:txXfrm>
    </dsp:sp>
    <dsp:sp modelId="{7F4327D9-B972-456B-8949-42E858834A99}">
      <dsp:nvSpPr>
        <dsp:cNvPr id="0" name=""/>
        <dsp:cNvSpPr/>
      </dsp:nvSpPr>
      <dsp:spPr>
        <a:xfrm>
          <a:off x="4358008" y="1667561"/>
          <a:ext cx="3203037" cy="3203037"/>
        </a:xfrm>
        <a:prstGeom prst="circularArrow">
          <a:avLst>
            <a:gd name="adj1" fmla="val 4687"/>
            <a:gd name="adj2" fmla="val 299029"/>
            <a:gd name="adj3" fmla="val 2524062"/>
            <a:gd name="adj4" fmla="val 1584437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975934-EF9B-4BC7-9E38-30AAAE1CDB8D}">
      <dsp:nvSpPr>
        <dsp:cNvPr id="0" name=""/>
        <dsp:cNvSpPr/>
      </dsp:nvSpPr>
      <dsp:spPr>
        <a:xfrm>
          <a:off x="2768278" y="1051723"/>
          <a:ext cx="2327206" cy="232720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3E3E40-664C-431E-9621-1EBDF134515E}">
      <dsp:nvSpPr>
        <dsp:cNvPr id="0" name=""/>
        <dsp:cNvSpPr/>
      </dsp:nvSpPr>
      <dsp:spPr>
        <a:xfrm>
          <a:off x="3697456" y="-191724"/>
          <a:ext cx="2509197" cy="250919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C4320-C74C-47F9-8BB1-88AE83A4FC90}">
      <dsp:nvSpPr>
        <dsp:cNvPr id="0" name=""/>
        <dsp:cNvSpPr/>
      </dsp:nvSpPr>
      <dsp:spPr>
        <a:xfrm>
          <a:off x="0" y="0"/>
          <a:ext cx="3435027" cy="43543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GB" sz="3600" kern="1200" dirty="0" smtClean="0"/>
            <a:t>Lifelong</a:t>
          </a:r>
        </a:p>
        <a:p>
          <a:pPr lvl="0" algn="ctr" defTabSz="1600200">
            <a:lnSpc>
              <a:spcPct val="90000"/>
            </a:lnSpc>
            <a:spcBef>
              <a:spcPct val="0"/>
            </a:spcBef>
            <a:spcAft>
              <a:spcPct val="35000"/>
            </a:spcAft>
          </a:pPr>
          <a:r>
            <a:rPr lang="en-GB" sz="3600" kern="1200" dirty="0" smtClean="0"/>
            <a:t>Learning </a:t>
          </a:r>
          <a:endParaRPr lang="en-GB" sz="3600" kern="1200" dirty="0"/>
        </a:p>
      </dsp:txBody>
      <dsp:txXfrm>
        <a:off x="0" y="1741756"/>
        <a:ext cx="3435027" cy="1741756"/>
      </dsp:txXfrm>
    </dsp:sp>
    <dsp:sp modelId="{18EF70DE-3BC4-4BE2-8304-AC805820AA1F}">
      <dsp:nvSpPr>
        <dsp:cNvPr id="0" name=""/>
        <dsp:cNvSpPr/>
      </dsp:nvSpPr>
      <dsp:spPr>
        <a:xfrm>
          <a:off x="899623" y="176582"/>
          <a:ext cx="1718293" cy="185363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6E2238-E68F-4DA0-A952-36F2DD6BB9F2}">
      <dsp:nvSpPr>
        <dsp:cNvPr id="0" name=""/>
        <dsp:cNvSpPr/>
      </dsp:nvSpPr>
      <dsp:spPr>
        <a:xfrm>
          <a:off x="3540286" y="0"/>
          <a:ext cx="3435027" cy="43543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GB" sz="3600" kern="1200" dirty="0" smtClean="0"/>
            <a:t>Skills Imbalance</a:t>
          </a:r>
          <a:endParaRPr lang="en-GB" sz="3600" kern="1200" dirty="0"/>
        </a:p>
      </dsp:txBody>
      <dsp:txXfrm>
        <a:off x="3540286" y="1741756"/>
        <a:ext cx="3435027" cy="1741756"/>
      </dsp:txXfrm>
    </dsp:sp>
    <dsp:sp modelId="{4776CB80-B20D-4189-9361-65F78EDC5577}">
      <dsp:nvSpPr>
        <dsp:cNvPr id="0" name=""/>
        <dsp:cNvSpPr/>
      </dsp:nvSpPr>
      <dsp:spPr>
        <a:xfrm>
          <a:off x="4320744" y="253730"/>
          <a:ext cx="1796013" cy="173837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EF5A6D-AB35-4867-B00A-30A604343397}">
      <dsp:nvSpPr>
        <dsp:cNvPr id="0" name=""/>
        <dsp:cNvSpPr/>
      </dsp:nvSpPr>
      <dsp:spPr>
        <a:xfrm>
          <a:off x="7078364" y="0"/>
          <a:ext cx="3435027" cy="43543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GB" sz="3600" kern="1200" dirty="0" smtClean="0"/>
            <a:t>Digital </a:t>
          </a:r>
        </a:p>
        <a:p>
          <a:pPr lvl="0" algn="ctr" defTabSz="1600200">
            <a:lnSpc>
              <a:spcPct val="90000"/>
            </a:lnSpc>
            <a:spcBef>
              <a:spcPct val="0"/>
            </a:spcBef>
            <a:spcAft>
              <a:spcPct val="35000"/>
            </a:spcAft>
          </a:pPr>
          <a:r>
            <a:rPr lang="en-GB" sz="3600" kern="1200" dirty="0" smtClean="0"/>
            <a:t>Skills </a:t>
          </a:r>
          <a:endParaRPr lang="en-GB" sz="3600" kern="1200" dirty="0"/>
        </a:p>
      </dsp:txBody>
      <dsp:txXfrm>
        <a:off x="7078364" y="1741756"/>
        <a:ext cx="3435027" cy="1741756"/>
      </dsp:txXfrm>
    </dsp:sp>
    <dsp:sp modelId="{968F1058-1DC2-4C53-83F1-58B201B56111}">
      <dsp:nvSpPr>
        <dsp:cNvPr id="0" name=""/>
        <dsp:cNvSpPr/>
      </dsp:nvSpPr>
      <dsp:spPr>
        <a:xfrm>
          <a:off x="7911849" y="108258"/>
          <a:ext cx="1658987" cy="1853637"/>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463302-D6E6-4CF5-AEF5-4A7EB8CD1E23}">
      <dsp:nvSpPr>
        <dsp:cNvPr id="0" name=""/>
        <dsp:cNvSpPr/>
      </dsp:nvSpPr>
      <dsp:spPr>
        <a:xfrm>
          <a:off x="420623" y="3318847"/>
          <a:ext cx="9674352" cy="98248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575" cy="498475"/>
          </a:xfrm>
          <a:prstGeom prst="rect">
            <a:avLst/>
          </a:prstGeom>
        </p:spPr>
        <p:txBody>
          <a:bodyPr vert="horz" lIns="91431" tIns="45715" rIns="91431" bIns="45715" rtlCol="0"/>
          <a:lstStyle>
            <a:lvl1pPr algn="l">
              <a:defRPr sz="1200"/>
            </a:lvl1pPr>
          </a:lstStyle>
          <a:p>
            <a:endParaRPr lang="en-GB"/>
          </a:p>
        </p:txBody>
      </p:sp>
      <p:sp>
        <p:nvSpPr>
          <p:cNvPr id="3" name="Date Placeholder 2"/>
          <p:cNvSpPr>
            <a:spLocks noGrp="1"/>
          </p:cNvSpPr>
          <p:nvPr>
            <p:ph type="dt" sz="quarter" idx="1"/>
          </p:nvPr>
        </p:nvSpPr>
        <p:spPr>
          <a:xfrm>
            <a:off x="3854451" y="1"/>
            <a:ext cx="2949575" cy="498475"/>
          </a:xfrm>
          <a:prstGeom prst="rect">
            <a:avLst/>
          </a:prstGeom>
        </p:spPr>
        <p:txBody>
          <a:bodyPr vert="horz" lIns="91431" tIns="45715" rIns="91431" bIns="45715" rtlCol="0"/>
          <a:lstStyle>
            <a:lvl1pPr algn="r">
              <a:defRPr sz="1200"/>
            </a:lvl1pPr>
          </a:lstStyle>
          <a:p>
            <a:fld id="{A5378586-3211-4857-BAD8-9575DCBCDAF6}" type="datetimeFigureOut">
              <a:rPr lang="en-GB" smtClean="0"/>
              <a:t>09/03/2020</a:t>
            </a:fld>
            <a:endParaRPr lang="en-GB"/>
          </a:p>
        </p:txBody>
      </p:sp>
      <p:sp>
        <p:nvSpPr>
          <p:cNvPr id="4" name="Footer Placeholder 3"/>
          <p:cNvSpPr>
            <a:spLocks noGrp="1"/>
          </p:cNvSpPr>
          <p:nvPr>
            <p:ph type="ftr" sz="quarter" idx="2"/>
          </p:nvPr>
        </p:nvSpPr>
        <p:spPr>
          <a:xfrm>
            <a:off x="1" y="9440864"/>
            <a:ext cx="2949575" cy="498475"/>
          </a:xfrm>
          <a:prstGeom prst="rect">
            <a:avLst/>
          </a:prstGeom>
        </p:spPr>
        <p:txBody>
          <a:bodyPr vert="horz" lIns="91431" tIns="45715" rIns="91431" bIns="45715" rtlCol="0" anchor="b"/>
          <a:lstStyle>
            <a:lvl1pPr algn="l">
              <a:defRPr sz="1200"/>
            </a:lvl1pPr>
          </a:lstStyle>
          <a:p>
            <a:endParaRPr lang="en-GB"/>
          </a:p>
        </p:txBody>
      </p:sp>
      <p:sp>
        <p:nvSpPr>
          <p:cNvPr id="5" name="Slide Number Placeholder 4"/>
          <p:cNvSpPr>
            <a:spLocks noGrp="1"/>
          </p:cNvSpPr>
          <p:nvPr>
            <p:ph type="sldNum" sz="quarter" idx="3"/>
          </p:nvPr>
        </p:nvSpPr>
        <p:spPr>
          <a:xfrm>
            <a:off x="3854451" y="9440864"/>
            <a:ext cx="2949575" cy="498475"/>
          </a:xfrm>
          <a:prstGeom prst="rect">
            <a:avLst/>
          </a:prstGeom>
        </p:spPr>
        <p:txBody>
          <a:bodyPr vert="horz" lIns="91431" tIns="45715" rIns="91431" bIns="45715" rtlCol="0" anchor="b"/>
          <a:lstStyle>
            <a:lvl1pPr algn="r">
              <a:defRPr sz="1200"/>
            </a:lvl1pPr>
          </a:lstStyle>
          <a:p>
            <a:fld id="{4AEE4F25-160A-4690-A7B5-AF0AA39FA16B}" type="slidenum">
              <a:rPr lang="en-GB" smtClean="0"/>
              <a:t>‹#›</a:t>
            </a:fld>
            <a:endParaRPr lang="en-GB"/>
          </a:p>
        </p:txBody>
      </p:sp>
    </p:spTree>
    <p:extLst>
      <p:ext uri="{BB962C8B-B14F-4D97-AF65-F5344CB8AC3E}">
        <p14:creationId xmlns:p14="http://schemas.microsoft.com/office/powerpoint/2010/main" val="218655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8693"/>
          </a:xfrm>
          <a:prstGeom prst="rect">
            <a:avLst/>
          </a:prstGeom>
        </p:spPr>
        <p:txBody>
          <a:bodyPr vert="horz" lIns="91431" tIns="45715" rIns="91431" bIns="45715" rtlCol="0"/>
          <a:lstStyle>
            <a:lvl1pPr algn="l">
              <a:defRPr sz="1200"/>
            </a:lvl1pPr>
          </a:lstStyle>
          <a:p>
            <a:endParaRPr lang="en-GB"/>
          </a:p>
        </p:txBody>
      </p:sp>
      <p:sp>
        <p:nvSpPr>
          <p:cNvPr id="3" name="Date Placeholder 2"/>
          <p:cNvSpPr>
            <a:spLocks noGrp="1"/>
          </p:cNvSpPr>
          <p:nvPr>
            <p:ph type="dt" idx="1"/>
          </p:nvPr>
        </p:nvSpPr>
        <p:spPr>
          <a:xfrm>
            <a:off x="3854940" y="1"/>
            <a:ext cx="2949099" cy="498693"/>
          </a:xfrm>
          <a:prstGeom prst="rect">
            <a:avLst/>
          </a:prstGeom>
        </p:spPr>
        <p:txBody>
          <a:bodyPr vert="horz" lIns="91431" tIns="45715" rIns="91431" bIns="45715" rtlCol="0"/>
          <a:lstStyle>
            <a:lvl1pPr algn="r">
              <a:defRPr sz="1200"/>
            </a:lvl1pPr>
          </a:lstStyle>
          <a:p>
            <a:fld id="{5D7DB46C-7335-4497-BA57-767E4C7516C5}" type="datetimeFigureOut">
              <a:rPr lang="en-GB" smtClean="0"/>
              <a:t>09/03/2020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31" tIns="45715" rIns="91431" bIns="45715" rtlCol="0" anchor="ctr"/>
          <a:lstStyle/>
          <a:p>
            <a:endParaRPr lang="en-GB"/>
          </a:p>
        </p:txBody>
      </p:sp>
      <p:sp>
        <p:nvSpPr>
          <p:cNvPr id="5" name="Notes Placeholder 4"/>
          <p:cNvSpPr>
            <a:spLocks noGrp="1"/>
          </p:cNvSpPr>
          <p:nvPr>
            <p:ph type="body" sz="quarter" idx="3"/>
          </p:nvPr>
        </p:nvSpPr>
        <p:spPr>
          <a:xfrm>
            <a:off x="680562" y="4783308"/>
            <a:ext cx="5444490" cy="3913614"/>
          </a:xfrm>
          <a:prstGeom prst="rect">
            <a:avLst/>
          </a:prstGeom>
        </p:spPr>
        <p:txBody>
          <a:bodyPr vert="horz" lIns="91431" tIns="45715" rIns="91431"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40647"/>
            <a:ext cx="2949099" cy="498692"/>
          </a:xfrm>
          <a:prstGeom prst="rect">
            <a:avLst/>
          </a:prstGeom>
        </p:spPr>
        <p:txBody>
          <a:bodyPr vert="horz" lIns="91431" tIns="45715" rIns="91431"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4940" y="9440647"/>
            <a:ext cx="2949099" cy="498692"/>
          </a:xfrm>
          <a:prstGeom prst="rect">
            <a:avLst/>
          </a:prstGeom>
        </p:spPr>
        <p:txBody>
          <a:bodyPr vert="horz" lIns="91431" tIns="45715" rIns="91431" bIns="45715" rtlCol="0" anchor="b"/>
          <a:lstStyle>
            <a:lvl1pPr algn="r">
              <a:defRPr sz="1200"/>
            </a:lvl1pPr>
          </a:lstStyle>
          <a:p>
            <a:fld id="{327B89F4-ED43-4BCF-AFFC-F78DCF860798}" type="slidenum">
              <a:rPr lang="en-GB" smtClean="0"/>
              <a:t>‹#›</a:t>
            </a:fld>
            <a:endParaRPr lang="en-GB"/>
          </a:p>
        </p:txBody>
      </p:sp>
    </p:spTree>
    <p:extLst>
      <p:ext uri="{BB962C8B-B14F-4D97-AF65-F5344CB8AC3E}">
        <p14:creationId xmlns:p14="http://schemas.microsoft.com/office/powerpoint/2010/main" val="2991500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AF8E9-4E11-924F-989B-F8909ED8E777}" type="slidenum">
              <a:rPr lang="en-US" smtClean="0"/>
              <a:pPr/>
              <a:t>1</a:t>
            </a:fld>
            <a:endParaRPr lang="en-US"/>
          </a:p>
        </p:txBody>
      </p:sp>
    </p:spTree>
    <p:extLst>
      <p:ext uri="{BB962C8B-B14F-4D97-AF65-F5344CB8AC3E}">
        <p14:creationId xmlns:p14="http://schemas.microsoft.com/office/powerpoint/2010/main" val="392074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Partnership and Collaboration</a:t>
            </a:r>
          </a:p>
          <a:p>
            <a:endParaRPr lang="en-GB" dirty="0" smtClean="0"/>
          </a:p>
          <a:p>
            <a:r>
              <a:rPr lang="en-GB" dirty="0" smtClean="0"/>
              <a:t>Strategic Alignment</a:t>
            </a:r>
          </a:p>
          <a:p>
            <a:endParaRPr lang="en-GB" dirty="0" smtClean="0"/>
          </a:p>
          <a:p>
            <a:r>
              <a:rPr lang="en-GB" dirty="0" smtClean="0"/>
              <a:t>Representative of the main employment sectors throughout NI</a:t>
            </a:r>
            <a:endParaRPr lang="en-GB" dirty="0"/>
          </a:p>
        </p:txBody>
      </p:sp>
      <p:sp>
        <p:nvSpPr>
          <p:cNvPr id="4" name="Slide Number Placeholder 3"/>
          <p:cNvSpPr>
            <a:spLocks noGrp="1"/>
          </p:cNvSpPr>
          <p:nvPr>
            <p:ph type="sldNum" sz="quarter" idx="10"/>
          </p:nvPr>
        </p:nvSpPr>
        <p:spPr/>
        <p:txBody>
          <a:bodyPr/>
          <a:lstStyle/>
          <a:p>
            <a:fld id="{BF7AF8E9-4E11-924F-989B-F8909ED8E777}" type="slidenum">
              <a:rPr lang="en-US" smtClean="0"/>
              <a:pPr/>
              <a:t>10</a:t>
            </a:fld>
            <a:endParaRPr lang="en-US"/>
          </a:p>
        </p:txBody>
      </p:sp>
    </p:spTree>
    <p:extLst>
      <p:ext uri="{BB962C8B-B14F-4D97-AF65-F5344CB8AC3E}">
        <p14:creationId xmlns:p14="http://schemas.microsoft.com/office/powerpoint/2010/main" val="4080492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Upskilling of the workforce – to enable progression within a current job role, or the potential to advance an</a:t>
            </a:r>
            <a:r>
              <a:rPr lang="en-GB" baseline="0" dirty="0" smtClean="0"/>
              <a:t> individual’s career through the achievement of skills and qualifications – the lightest thing that you will ever carry around with you! </a:t>
            </a:r>
          </a:p>
          <a:p>
            <a:endParaRPr lang="en-GB" baseline="0" dirty="0" smtClean="0"/>
          </a:p>
          <a:p>
            <a:r>
              <a:rPr lang="en-GB" baseline="0" dirty="0" smtClean="0"/>
              <a:t>It is also supporting our local employer base – helping them to retain staff, become more productive, and therefore more competitive in their market, be it local national or international.</a:t>
            </a:r>
          </a:p>
          <a:p>
            <a:endParaRPr lang="en-GB" baseline="0" dirty="0" smtClean="0"/>
          </a:p>
          <a:p>
            <a:r>
              <a:rPr lang="en-GB" baseline="0" dirty="0" smtClean="0"/>
              <a:t>Applies across all sectors of employment – Public, Private, C&amp;V……..</a:t>
            </a:r>
          </a:p>
          <a:p>
            <a:endParaRPr lang="en-GB" baseline="0" dirty="0" smtClean="0"/>
          </a:p>
          <a:p>
            <a:r>
              <a:rPr lang="en-GB" baseline="0" dirty="0" smtClean="0"/>
              <a:t>Also, work with large and small scale redundancies can help prevent people from falling out of work by securing new employment very quickly, avoiding the risk of becoming unemployed or economically inactive. </a:t>
            </a:r>
            <a:endParaRPr lang="en-GB" dirty="0"/>
          </a:p>
        </p:txBody>
      </p:sp>
      <p:sp>
        <p:nvSpPr>
          <p:cNvPr id="4" name="Slide Number Placeholder 3"/>
          <p:cNvSpPr>
            <a:spLocks noGrp="1"/>
          </p:cNvSpPr>
          <p:nvPr>
            <p:ph type="sldNum" sz="quarter" idx="10"/>
          </p:nvPr>
        </p:nvSpPr>
        <p:spPr/>
        <p:txBody>
          <a:bodyPr/>
          <a:lstStyle/>
          <a:p>
            <a:fld id="{BF7AF8E9-4E11-924F-989B-F8909ED8E777}" type="slidenum">
              <a:rPr lang="en-US" smtClean="0"/>
              <a:pPr/>
              <a:t>11</a:t>
            </a:fld>
            <a:endParaRPr lang="en-US"/>
          </a:p>
        </p:txBody>
      </p:sp>
    </p:spTree>
    <p:extLst>
      <p:ext uri="{BB962C8B-B14F-4D97-AF65-F5344CB8AC3E}">
        <p14:creationId xmlns:p14="http://schemas.microsoft.com/office/powerpoint/2010/main" val="1485906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Occupational areas:</a:t>
            </a:r>
          </a:p>
          <a:p>
            <a:endParaRPr lang="en-GB" dirty="0" smtClean="0"/>
          </a:p>
          <a:p>
            <a:r>
              <a:rPr lang="en-GB" dirty="0" smtClean="0"/>
              <a:t>Hospitality</a:t>
            </a:r>
          </a:p>
          <a:p>
            <a:r>
              <a:rPr lang="en-GB" dirty="0" smtClean="0"/>
              <a:t>Health &amp; Social Care</a:t>
            </a:r>
          </a:p>
          <a:p>
            <a:r>
              <a:rPr lang="en-GB" dirty="0" smtClean="0"/>
              <a:t>I.T.</a:t>
            </a:r>
          </a:p>
          <a:p>
            <a:r>
              <a:rPr lang="en-GB" dirty="0" smtClean="0"/>
              <a:t>Call Centres</a:t>
            </a:r>
          </a:p>
          <a:p>
            <a:r>
              <a:rPr lang="en-GB" dirty="0" err="1" smtClean="0"/>
              <a:t>Agri</a:t>
            </a:r>
            <a:r>
              <a:rPr lang="en-GB" dirty="0" smtClean="0"/>
              <a:t>-Food</a:t>
            </a:r>
          </a:p>
          <a:p>
            <a:r>
              <a:rPr lang="en-GB" dirty="0" smtClean="0"/>
              <a:t>Construction</a:t>
            </a:r>
          </a:p>
          <a:p>
            <a:r>
              <a:rPr lang="en-GB" dirty="0" smtClean="0"/>
              <a:t>Retail</a:t>
            </a:r>
          </a:p>
          <a:p>
            <a:endParaRPr lang="en-GB" dirty="0" smtClean="0"/>
          </a:p>
        </p:txBody>
      </p:sp>
      <p:sp>
        <p:nvSpPr>
          <p:cNvPr id="4" name="Slide Number Placeholder 3"/>
          <p:cNvSpPr>
            <a:spLocks noGrp="1"/>
          </p:cNvSpPr>
          <p:nvPr>
            <p:ph type="sldNum" sz="quarter" idx="10"/>
          </p:nvPr>
        </p:nvSpPr>
        <p:spPr/>
        <p:txBody>
          <a:bodyPr/>
          <a:lstStyle/>
          <a:p>
            <a:fld id="{BF7AF8E9-4E11-924F-989B-F8909ED8E777}" type="slidenum">
              <a:rPr lang="en-US" smtClean="0"/>
              <a:pPr/>
              <a:t>12</a:t>
            </a:fld>
            <a:endParaRPr lang="en-US"/>
          </a:p>
        </p:txBody>
      </p:sp>
    </p:spTree>
    <p:extLst>
      <p:ext uri="{BB962C8B-B14F-4D97-AF65-F5344CB8AC3E}">
        <p14:creationId xmlns:p14="http://schemas.microsoft.com/office/powerpoint/2010/main" val="3323742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7AF8E9-4E11-924F-989B-F8909ED8E777}" type="slidenum">
              <a:rPr lang="en-US" smtClean="0"/>
              <a:pPr/>
              <a:t>13</a:t>
            </a:fld>
            <a:endParaRPr lang="en-US"/>
          </a:p>
        </p:txBody>
      </p:sp>
    </p:spTree>
    <p:extLst>
      <p:ext uri="{BB962C8B-B14F-4D97-AF65-F5344CB8AC3E}">
        <p14:creationId xmlns:p14="http://schemas.microsoft.com/office/powerpoint/2010/main" val="1880580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Central to the roadmap for Further Education are the ambitions and outcomes set out by the previous NI Executive for our society in the draft Programme for Government (</a:t>
            </a:r>
            <a:r>
              <a:rPr lang="en-GB" sz="1200" kern="1200" dirty="0" err="1" smtClean="0">
                <a:solidFill>
                  <a:schemeClr val="tx1"/>
                </a:solidFill>
                <a:effectLst/>
                <a:latin typeface="+mn-lt"/>
                <a:ea typeface="+mn-ea"/>
                <a:cs typeface="+mn-cs"/>
              </a:rPr>
              <a:t>PfG</a:t>
            </a:r>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draft Industrial Strategy provided further detail on how a number of those ambitions will be realised.  </a:t>
            </a:r>
            <a:endParaRPr lang="en-GB" dirty="0"/>
          </a:p>
        </p:txBody>
      </p:sp>
      <p:sp>
        <p:nvSpPr>
          <p:cNvPr id="4" name="Slide Number Placeholder 3"/>
          <p:cNvSpPr>
            <a:spLocks noGrp="1"/>
          </p:cNvSpPr>
          <p:nvPr>
            <p:ph type="sldNum" sz="quarter" idx="10"/>
          </p:nvPr>
        </p:nvSpPr>
        <p:spPr/>
        <p:txBody>
          <a:bodyPr/>
          <a:lstStyle/>
          <a:p>
            <a:fld id="{BF7AF8E9-4E11-924F-989B-F8909ED8E777}" type="slidenum">
              <a:rPr lang="en-US" smtClean="0"/>
              <a:pPr/>
              <a:t>2</a:t>
            </a:fld>
            <a:endParaRPr lang="en-US"/>
          </a:p>
        </p:txBody>
      </p:sp>
    </p:spTree>
    <p:extLst>
      <p:ext uri="{BB962C8B-B14F-4D97-AF65-F5344CB8AC3E}">
        <p14:creationId xmlns:p14="http://schemas.microsoft.com/office/powerpoint/2010/main" val="1753290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Its also important to note the political and strategic contexts</a:t>
            </a:r>
            <a:r>
              <a:rPr lang="en-GB" baseline="0" dirty="0" smtClean="0"/>
              <a:t> around all of this. The executive is recently restored, and there is an ambition to get the new programme for government in place for </a:t>
            </a:r>
            <a:r>
              <a:rPr lang="en-GB" baseline="0" dirty="0" err="1" smtClean="0"/>
              <a:t>april</a:t>
            </a:r>
            <a:r>
              <a:rPr lang="en-GB" baseline="0" dirty="0" smtClean="0"/>
              <a:t> to run for a year. The work we do will contribute to many of the outcomes, in particular outcome 6.</a:t>
            </a:r>
          </a:p>
          <a:p>
            <a:endParaRPr lang="en-GB" baseline="0" dirty="0" smtClean="0"/>
          </a:p>
          <a:p>
            <a:r>
              <a:rPr lang="en-GB" baseline="0" dirty="0" smtClean="0"/>
              <a:t>Additionally the executive wants to put in place a new multiyear </a:t>
            </a:r>
            <a:r>
              <a:rPr lang="en-GB" baseline="0" dirty="0" err="1" smtClean="0"/>
              <a:t>PfG</a:t>
            </a:r>
            <a:r>
              <a:rPr lang="en-GB" baseline="0" dirty="0" smtClean="0"/>
              <a:t> </a:t>
            </a:r>
            <a:r>
              <a:rPr lang="en-GB" baseline="0" dirty="0" smtClean="0"/>
              <a:t>from April 2021 and they aim to consult on it later in the year. Similarly, the draft industrial strategy is being refreshed, with an aim to consult later in the year, and publish early in 2021. These documents will set the vision for where they want Northern Ireland to be, through the outcomes and economically, but to do that, we will need to look at the people and skills we have no and determine how we transform to meet these ambitions.</a:t>
            </a:r>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F8A18883-EFD1-4604-A1AE-C292BCD28A79}" type="slidenum">
              <a:rPr lang="en-GB" smtClean="0"/>
              <a:t>3</a:t>
            </a:fld>
            <a:endParaRPr lang="en-GB"/>
          </a:p>
        </p:txBody>
      </p:sp>
    </p:spTree>
    <p:extLst>
      <p:ext uri="{BB962C8B-B14F-4D97-AF65-F5344CB8AC3E}">
        <p14:creationId xmlns:p14="http://schemas.microsoft.com/office/powerpoint/2010/main" val="1605159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400" baseline="0" dirty="0" smtClean="0"/>
              <a:t>We have an improving picture across </a:t>
            </a:r>
            <a:r>
              <a:rPr lang="en-GB" sz="1400" baseline="0" dirty="0" smtClean="0"/>
              <a:t>all of the key economic indicators. Employment up to essentially full employment, unemployment down, and inactivity down. On all but the last, we have closed the gap with GB.</a:t>
            </a:r>
          </a:p>
          <a:p>
            <a:pPr lvl="0"/>
            <a:endParaRPr lang="en-GB" sz="1400" baseline="0" dirty="0" smtClean="0"/>
          </a:p>
          <a:p>
            <a:pPr lvl="0"/>
            <a:r>
              <a:rPr lang="en-GB" sz="1400" baseline="0" dirty="0" smtClean="0"/>
              <a:t>But we </a:t>
            </a:r>
            <a:r>
              <a:rPr lang="en-GB" sz="1400" baseline="0" dirty="0" smtClean="0"/>
              <a:t>still face a number of challenges:</a:t>
            </a:r>
            <a:endParaRPr lang="en-GB" sz="1400" baseline="0" dirty="0" smtClean="0"/>
          </a:p>
          <a:p>
            <a:pPr marL="285750" lvl="0" indent="-285750">
              <a:buFont typeface="Arial" panose="020B0604020202020204" pitchFamily="34" charset="0"/>
              <a:buChar char="•"/>
            </a:pPr>
            <a:r>
              <a:rPr lang="en-GB" sz="1400" baseline="0" dirty="0" smtClean="0"/>
              <a:t>The skills required to do jobs are generally rising, particularly digital ones.  People with no or low skills are often being cut off from the labour market as a result</a:t>
            </a:r>
          </a:p>
          <a:p>
            <a:pPr marL="285750" lvl="0" indent="-285750">
              <a:buFont typeface="Arial" panose="020B0604020202020204" pitchFamily="34" charset="0"/>
              <a:buChar char="•"/>
            </a:pPr>
            <a:r>
              <a:rPr lang="en-GB" sz="1400" baseline="0" dirty="0" smtClean="0"/>
              <a:t>Globalisation – we can see with the coronavirus scare the impact this is having. </a:t>
            </a:r>
            <a:r>
              <a:rPr lang="en-GB" sz="1400" baseline="0" dirty="0" smtClean="0"/>
              <a:t> </a:t>
            </a:r>
            <a:endParaRPr lang="en-GB" sz="1400" baseline="0" dirty="0" smtClean="0"/>
          </a:p>
          <a:p>
            <a:pPr marL="285750" lvl="0" indent="-285750">
              <a:buFont typeface="Arial" panose="020B0604020202020204" pitchFamily="34" charset="0"/>
              <a:buChar char="•"/>
            </a:pPr>
            <a:r>
              <a:rPr lang="en-GB" sz="1400" baseline="0" dirty="0" smtClean="0"/>
              <a:t>EU Exit – we have an entire group focused on this, </a:t>
            </a:r>
            <a:r>
              <a:rPr lang="en-GB" sz="1400" baseline="0" dirty="0" smtClean="0"/>
              <a:t>we know it will have an impact, but as yet, no-one is totally certain on what this impact will be  - we just know that we need </a:t>
            </a:r>
            <a:r>
              <a:rPr lang="en-GB" sz="1400" baseline="0" dirty="0" smtClean="0"/>
              <a:t>to prepare for a variety of outcomes</a:t>
            </a:r>
          </a:p>
          <a:p>
            <a:pPr marL="285750" lvl="0" indent="-285750">
              <a:buFont typeface="Arial" panose="020B0604020202020204" pitchFamily="34" charset="0"/>
              <a:buChar char="•"/>
            </a:pPr>
            <a:r>
              <a:rPr lang="en-GB" sz="1400" baseline="0" dirty="0" smtClean="0"/>
              <a:t>Ageing workforce – we are living longer, we are expected to work longer, we need to embrace new skills during that time</a:t>
            </a:r>
          </a:p>
          <a:p>
            <a:pPr marL="285750" lvl="0" indent="-285750">
              <a:buFont typeface="Arial" panose="020B0604020202020204" pitchFamily="34" charset="0"/>
              <a:buChar char="•"/>
            </a:pPr>
            <a:r>
              <a:rPr lang="en-GB" sz="1400" baseline="0" dirty="0" smtClean="0"/>
              <a:t>Green agenda – </a:t>
            </a:r>
            <a:r>
              <a:rPr lang="en-GB" sz="1400" baseline="0" dirty="0" smtClean="0"/>
              <a:t>a bit like EU Exit, we know that this will have a major impact, but not sure on the detail as yet?</a:t>
            </a:r>
            <a:endParaRPr lang="en-GB" sz="1400" dirty="0"/>
          </a:p>
        </p:txBody>
      </p:sp>
      <p:sp>
        <p:nvSpPr>
          <p:cNvPr id="4" name="Slide Number Placeholder 3"/>
          <p:cNvSpPr>
            <a:spLocks noGrp="1"/>
          </p:cNvSpPr>
          <p:nvPr>
            <p:ph type="sldNum" sz="quarter" idx="10"/>
          </p:nvPr>
        </p:nvSpPr>
        <p:spPr/>
        <p:txBody>
          <a:bodyPr/>
          <a:lstStyle/>
          <a:p>
            <a:fld id="{F8A18883-EFD1-4604-A1AE-C292BCD28A79}"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1755964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touched on it earlier – looking</a:t>
            </a:r>
            <a:r>
              <a:rPr lang="en-GB" baseline="0" dirty="0" smtClean="0"/>
              <a:t> at those in employment, we have essentially parity with the UK averages at younger ages, particularly at higher levels. Over 50 however, there is significant differences, and unfortunately many of those are in jobs, in manufacturing or production, where new technologies are requiring new learning. </a:t>
            </a:r>
            <a:endParaRPr lang="en-GB" dirty="0"/>
          </a:p>
        </p:txBody>
      </p:sp>
      <p:sp>
        <p:nvSpPr>
          <p:cNvPr id="4" name="Slide Number Placeholder 3"/>
          <p:cNvSpPr>
            <a:spLocks noGrp="1"/>
          </p:cNvSpPr>
          <p:nvPr>
            <p:ph type="sldNum" sz="quarter" idx="10"/>
          </p:nvPr>
        </p:nvSpPr>
        <p:spPr/>
        <p:txBody>
          <a:bodyPr/>
          <a:lstStyle/>
          <a:p>
            <a:fld id="{327B89F4-ED43-4BCF-AFFC-F78DCF860798}" type="slidenum">
              <a:rPr lang="en-GB" smtClean="0"/>
              <a:t>5</a:t>
            </a:fld>
            <a:endParaRPr lang="en-GB"/>
          </a:p>
        </p:txBody>
      </p:sp>
    </p:spTree>
    <p:extLst>
      <p:ext uri="{BB962C8B-B14F-4D97-AF65-F5344CB8AC3E}">
        <p14:creationId xmlns:p14="http://schemas.microsoft.com/office/powerpoint/2010/main" val="3690851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smtClean="0"/>
              <a:t>That provides some of the context for where we are starting from and how the project will be managed. It will also be useful to inform you of what has been done to date.</a:t>
            </a:r>
          </a:p>
          <a:p>
            <a:r>
              <a:rPr lang="en-GB" dirty="0" smtClean="0"/>
              <a:t> </a:t>
            </a:r>
          </a:p>
          <a:p>
            <a:pPr lvl="0"/>
            <a:r>
              <a:rPr lang="en-GB" dirty="0" smtClean="0"/>
              <a:t>An initial stocktake and analytical review of Success through Skills was completed to examine progress and lessons learned in 2018 and it highlighted the achievements made, right across government, it improving our skills profile. </a:t>
            </a:r>
          </a:p>
          <a:p>
            <a:r>
              <a:rPr lang="en-GB" dirty="0" smtClean="0"/>
              <a:t> </a:t>
            </a:r>
          </a:p>
          <a:p>
            <a:pPr lvl="0"/>
            <a:r>
              <a:rPr lang="en-GB" dirty="0" smtClean="0"/>
              <a:t>This was used to shape a series of stakeholder consultation events held across Northern Ireland last winter, with 300 attendees over the 5 locations. </a:t>
            </a:r>
          </a:p>
          <a:p>
            <a:r>
              <a:rPr lang="en-GB" dirty="0" smtClean="0"/>
              <a:t> </a:t>
            </a:r>
          </a:p>
          <a:p>
            <a:pPr lvl="0"/>
            <a:r>
              <a:rPr lang="en-GB" dirty="0" smtClean="0"/>
              <a:t>At the same time, a research project was undertaken to examine the approach taken to the development of skills across the eight small advanced economies identified in the Industrial Strategy, ‘Economy 2030’. </a:t>
            </a:r>
          </a:p>
          <a:p>
            <a:pPr lvl="0"/>
            <a:endParaRPr lang="en-GB" dirty="0" smtClean="0"/>
          </a:p>
          <a:p>
            <a:pPr lvl="0"/>
            <a:r>
              <a:rPr lang="en-GB" dirty="0" smtClean="0"/>
              <a:t>One of the key pieces of research was around skills and innovation.</a:t>
            </a:r>
          </a:p>
          <a:p>
            <a:pPr lvl="0"/>
            <a:endParaRPr lang="en-GB" dirty="0" smtClean="0"/>
          </a:p>
          <a:p>
            <a:pPr lvl="0"/>
            <a:r>
              <a:rPr lang="en-GB" dirty="0" smtClean="0"/>
              <a:t>The Department engaged </a:t>
            </a:r>
            <a:r>
              <a:rPr lang="en-GB" dirty="0" smtClean="0"/>
              <a:t>with Landfall </a:t>
            </a:r>
            <a:r>
              <a:rPr lang="en-GB" dirty="0" smtClean="0"/>
              <a:t>Strategies, who had helped inform the Industrial Strategy on the work of small advanced economies.</a:t>
            </a:r>
          </a:p>
          <a:p>
            <a:pPr lvl="0"/>
            <a:endParaRPr lang="en-GB" dirty="0" smtClean="0"/>
          </a:p>
          <a:p>
            <a:pPr defTabSz="915680"/>
            <a:r>
              <a:rPr lang="en-GB" dirty="0" smtClean="0"/>
              <a:t>One of the key recommendations was for a </a:t>
            </a:r>
            <a:r>
              <a:rPr lang="en-SG" dirty="0" smtClean="0"/>
              <a:t>whole of government approach to coordinate education, training, labour market, migration, and other policies affecting the development and use of skills. This would allow us to better target funding, research and innovation.</a:t>
            </a:r>
          </a:p>
          <a:p>
            <a:pPr lvl="0"/>
            <a:endParaRPr lang="en-GB" dirty="0" smtClean="0"/>
          </a:p>
          <a:p>
            <a:pPr lvl="0"/>
            <a:r>
              <a:rPr lang="en-GB" dirty="0" smtClean="0"/>
              <a:t>In addition </a:t>
            </a:r>
            <a:r>
              <a:rPr lang="en-GB" dirty="0" smtClean="0"/>
              <a:t>they </a:t>
            </a:r>
            <a:r>
              <a:rPr lang="en-GB" dirty="0" smtClean="0"/>
              <a:t>talked about the importance of vocational pathways and the embracing technology – in particular ICT, into all jobs, rather than letting them be relevant only for the IT sector.</a:t>
            </a:r>
          </a:p>
          <a:p>
            <a:endParaRPr lang="en-GB" dirty="0"/>
          </a:p>
        </p:txBody>
      </p:sp>
      <p:sp>
        <p:nvSpPr>
          <p:cNvPr id="4" name="Slide Number Placeholder 3"/>
          <p:cNvSpPr>
            <a:spLocks noGrp="1"/>
          </p:cNvSpPr>
          <p:nvPr>
            <p:ph type="sldNum" sz="quarter" idx="10"/>
          </p:nvPr>
        </p:nvSpPr>
        <p:spPr/>
        <p:txBody>
          <a:bodyPr/>
          <a:lstStyle/>
          <a:p>
            <a:fld id="{F8A18883-EFD1-4604-A1AE-C292BCD28A79}" type="slidenum">
              <a:rPr lang="en-GB" smtClean="0"/>
              <a:t>6</a:t>
            </a:fld>
            <a:endParaRPr lang="en-GB"/>
          </a:p>
        </p:txBody>
      </p:sp>
    </p:spTree>
    <p:extLst>
      <p:ext uri="{BB962C8B-B14F-4D97-AF65-F5344CB8AC3E}">
        <p14:creationId xmlns:p14="http://schemas.microsoft.com/office/powerpoint/2010/main" val="998157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400" dirty="0" smtClean="0"/>
              <a:t>Many of you will be aware of the work we are doing with the OECD. We have worked with them to identify four areas for research and analysis to help inform the Skills Strategy:</a:t>
            </a:r>
          </a:p>
          <a:p>
            <a:pPr lvl="0"/>
            <a:endParaRPr lang="en-GB" sz="1400" dirty="0" smtClean="0"/>
          </a:p>
          <a:p>
            <a:pPr lvl="1"/>
            <a:r>
              <a:rPr lang="en-GB" sz="1400" dirty="0" smtClean="0"/>
              <a:t>Creating a Culture of Lifelong Learning;</a:t>
            </a:r>
          </a:p>
          <a:p>
            <a:pPr lvl="1"/>
            <a:r>
              <a:rPr lang="en-GB" sz="1400" dirty="0" smtClean="0"/>
              <a:t>Reducing Skills Imbalances;</a:t>
            </a:r>
          </a:p>
          <a:p>
            <a:pPr lvl="1"/>
            <a:r>
              <a:rPr lang="en-GB" sz="1400" dirty="0" smtClean="0"/>
              <a:t>Effectively Using Skills in the Workplace; and</a:t>
            </a:r>
          </a:p>
          <a:p>
            <a:pPr lvl="1"/>
            <a:r>
              <a:rPr lang="en-GB" sz="1400" dirty="0" smtClean="0"/>
              <a:t>Strengthening the Governance of the Skills System.</a:t>
            </a:r>
          </a:p>
          <a:p>
            <a:r>
              <a:rPr lang="en-GB" sz="1400" b="1" dirty="0" smtClean="0"/>
              <a:t> </a:t>
            </a:r>
            <a:endParaRPr lang="en-GB" sz="1400" dirty="0" smtClean="0"/>
          </a:p>
          <a:p>
            <a:pPr lvl="0"/>
            <a:r>
              <a:rPr lang="en-GB" sz="1400" dirty="0" smtClean="0"/>
              <a:t>80% of the 2030 workforce have already completed their initial education and of that group almost one quarter (23%) have low, or no, formal qualifications. </a:t>
            </a:r>
          </a:p>
          <a:p>
            <a:r>
              <a:rPr lang="en-GB" sz="1400" dirty="0" smtClean="0"/>
              <a:t> </a:t>
            </a:r>
          </a:p>
          <a:p>
            <a:pPr lvl="0"/>
            <a:r>
              <a:rPr lang="en-GB" sz="1400" dirty="0" smtClean="0"/>
              <a:t>The Skills Barometer forecasts a significant shortfall in the supply of people with skills at the mid, professional and technical levels and an oversupply of people with low, or no qualifications. </a:t>
            </a:r>
          </a:p>
          <a:p>
            <a:r>
              <a:rPr lang="en-GB" sz="1400" dirty="0" smtClean="0"/>
              <a:t> </a:t>
            </a:r>
          </a:p>
          <a:p>
            <a:pPr lvl="0"/>
            <a:r>
              <a:rPr lang="en-GB" sz="1400" dirty="0" smtClean="0"/>
              <a:t>Improving performance at level two and improving the provision, and alignment, of mid-level education will be a necessity if we are to reduce such imbalances in the supply of skills. </a:t>
            </a:r>
          </a:p>
          <a:p>
            <a:r>
              <a:rPr lang="en-GB" sz="1400" b="1" dirty="0" smtClean="0"/>
              <a:t> </a:t>
            </a:r>
            <a:endParaRPr lang="en-GB" sz="1400" dirty="0" smtClean="0"/>
          </a:p>
          <a:p>
            <a:pPr lvl="0"/>
            <a:r>
              <a:rPr lang="en-GB" sz="1400" dirty="0" smtClean="0"/>
              <a:t>Providing the right skills is only part of the challenge, how businesses use these skills to drive growth and productivity is another challenge. </a:t>
            </a:r>
          </a:p>
          <a:p>
            <a:r>
              <a:rPr lang="en-GB" sz="1400" b="1" dirty="0" smtClean="0"/>
              <a:t> </a:t>
            </a:r>
            <a:endParaRPr lang="en-GB" sz="1400" dirty="0" smtClean="0"/>
          </a:p>
          <a:p>
            <a:pPr lvl="0"/>
            <a:r>
              <a:rPr lang="en-GB" sz="1400" dirty="0" smtClean="0"/>
              <a:t>There is a need to improve the performance of our firms in areas such as management practice, talent identification and improving the capacity to adapt to change and adopt improved working practices. </a:t>
            </a:r>
          </a:p>
          <a:p>
            <a:endParaRPr lang="en-GB" sz="1400" dirty="0"/>
          </a:p>
        </p:txBody>
      </p:sp>
      <p:sp>
        <p:nvSpPr>
          <p:cNvPr id="4" name="Slide Number Placeholder 3"/>
          <p:cNvSpPr>
            <a:spLocks noGrp="1"/>
          </p:cNvSpPr>
          <p:nvPr>
            <p:ph type="sldNum" sz="quarter" idx="10"/>
          </p:nvPr>
        </p:nvSpPr>
        <p:spPr/>
        <p:txBody>
          <a:bodyPr/>
          <a:lstStyle/>
          <a:p>
            <a:fld id="{F8A18883-EFD1-4604-A1AE-C292BCD28A79}" type="slidenum">
              <a:rPr lang="en-GB" smtClean="0"/>
              <a:t>7</a:t>
            </a:fld>
            <a:endParaRPr lang="en-GB"/>
          </a:p>
        </p:txBody>
      </p:sp>
    </p:spTree>
    <p:extLst>
      <p:ext uri="{BB962C8B-B14F-4D97-AF65-F5344CB8AC3E}">
        <p14:creationId xmlns:p14="http://schemas.microsoft.com/office/powerpoint/2010/main" val="801571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new strategy will focus on three distinct groups – those in education, those in employment, and those furthest from the labour market, and that’s where out partners, particularly in DfC and DE come in.</a:t>
            </a:r>
          </a:p>
          <a:p>
            <a:endParaRPr lang="en-GB" baseline="0" dirty="0" smtClean="0"/>
          </a:p>
          <a:p>
            <a:r>
              <a:rPr lang="en-GB" baseline="0" dirty="0" smtClean="0"/>
              <a:t>As I have mentioned previously, our economy and labour market is changing rapidly. We can no longer rely on a system where education and skills development is finished by the time individuals enter the labour market. To keep pace with the rapidly changing global economy, individuals need to be prepared to undertake learning to update or refresh their skills throughout life. For this to happen successfully, Government, businesses and the education system, must adapt to these changing realities by supporting access and offering relevant opportunities to individuals. </a:t>
            </a:r>
          </a:p>
          <a:p>
            <a:endParaRPr lang="en-GB" baseline="0" dirty="0" smtClean="0"/>
          </a:p>
          <a:p>
            <a:r>
              <a:rPr lang="en-GB" baseline="0" dirty="0" smtClean="0"/>
              <a:t>This changing landscape is reflected through the evidence provided by the previously mentioned Skills Barometer for Northern Ireland which demonstrates the current imbalances in the skills and qualifications emerging from our education system. We need to ensure we provide opportunities for more individuals to progress from low level qualifications to the mid-level professional and technical qualifications which are becoming increasing central to our economic success. </a:t>
            </a:r>
          </a:p>
          <a:p>
            <a:endParaRPr lang="en-GB" baseline="0" dirty="0" smtClean="0"/>
          </a:p>
          <a:p>
            <a:r>
              <a:rPr lang="en-GB" baseline="0" dirty="0" smtClean="0"/>
              <a:t>At the graduate and post-graduate levels, there is a need to ensure more people are achieving qualifications in the subjects which will be integral to our global competitiveness. These are the skills which can improve research and innovation in the sectors where Northern Ireland has real potential to compete globally and create jobs locally. There is also a need to develop opportunities for knowledge exchange between our businesses, education and research institutions, building their global reputation and marking Northern Ireland out as a centre of excellence. </a:t>
            </a:r>
          </a:p>
          <a:p>
            <a:endParaRPr lang="en-GB" baseline="0" dirty="0" smtClean="0"/>
          </a:p>
          <a:p>
            <a:r>
              <a:rPr lang="en-GB" baseline="0" dirty="0" smtClean="0"/>
              <a:t>We need to refresh our approach to the development of digital skills. We need an approach which acknowledges Northern Ireland’s current shortages in the digital sector – which is anticipated to continue to grow rapidly – but also to recognise that digital skills are now vital in every sector of our economy and are rapidly becoming an essential skill for active participation in society. </a:t>
            </a:r>
          </a:p>
          <a:p>
            <a:endParaRPr lang="en-GB" baseline="0" dirty="0" smtClean="0"/>
          </a:p>
          <a:p>
            <a:r>
              <a:rPr lang="en-GB" baseline="0" dirty="0" smtClean="0"/>
              <a:t>Underpinning all of this, will be a need to review how the skills system is governed and funded. I have already reflected on how we need to focus on more strategic thinking and collaboration across Government and on how we build stronger, more consistent relationships with you, our key stakeholders, as we implement the new Strategy. Furthermore, if we are to improve our global competitiveness and build a more prosperous society for all, we must consider how we fund the development of education and skills to meet the demands of a small advanced economy in a rapidly changing global environment.</a:t>
            </a:r>
            <a:endParaRPr lang="en-GB" dirty="0" smtClean="0"/>
          </a:p>
        </p:txBody>
      </p:sp>
      <p:sp>
        <p:nvSpPr>
          <p:cNvPr id="4" name="Slide Number Placeholder 3"/>
          <p:cNvSpPr>
            <a:spLocks noGrp="1"/>
          </p:cNvSpPr>
          <p:nvPr>
            <p:ph type="sldNum" sz="quarter" idx="10"/>
          </p:nvPr>
        </p:nvSpPr>
        <p:spPr/>
        <p:txBody>
          <a:bodyPr/>
          <a:lstStyle/>
          <a:p>
            <a:fld id="{327B89F4-ED43-4BCF-AFFC-F78DCF860798}" type="slidenum">
              <a:rPr lang="en-GB" smtClean="0"/>
              <a:t>8</a:t>
            </a:fld>
            <a:endParaRPr lang="en-GB"/>
          </a:p>
        </p:txBody>
      </p:sp>
    </p:spTree>
    <p:extLst>
      <p:ext uri="{BB962C8B-B14F-4D97-AF65-F5344CB8AC3E}">
        <p14:creationId xmlns:p14="http://schemas.microsoft.com/office/powerpoint/2010/main" val="307039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smtClean="0"/>
              <a:t>These are some </a:t>
            </a:r>
            <a:r>
              <a:rPr lang="en-GB" dirty="0" smtClean="0"/>
              <a:t>of the key milestones in this project. </a:t>
            </a:r>
          </a:p>
          <a:p>
            <a:r>
              <a:rPr lang="en-GB" b="1" dirty="0" smtClean="0"/>
              <a:t> </a:t>
            </a:r>
            <a:endParaRPr lang="en-GB" dirty="0" smtClean="0"/>
          </a:p>
          <a:p>
            <a:pPr lvl="0"/>
            <a:r>
              <a:rPr lang="en-GB" dirty="0" smtClean="0"/>
              <a:t>The development of the Skills Strategy will run concurrently to the OECD research project. We have established communication mechanisms to ensure OECD finding are communicated to the Project Team on a regular basis and will continue to inform the development of the Strategy. </a:t>
            </a:r>
          </a:p>
          <a:p>
            <a:endParaRPr lang="en-GB"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We are also undertaking analysis of </a:t>
            </a:r>
            <a:r>
              <a:rPr lang="en-GB" dirty="0" smtClean="0"/>
              <a:t>the total investment </a:t>
            </a:r>
            <a:r>
              <a:rPr lang="en-GB" dirty="0" smtClean="0"/>
              <a:t>in </a:t>
            </a:r>
            <a:r>
              <a:rPr lang="en-GB" dirty="0" smtClean="0"/>
              <a:t>skills </a:t>
            </a:r>
            <a:r>
              <a:rPr lang="en-GB" dirty="0" smtClean="0"/>
              <a:t>development </a:t>
            </a:r>
            <a:r>
              <a:rPr lang="en-GB" dirty="0" smtClean="0"/>
              <a:t>throughout NI by </a:t>
            </a:r>
            <a:r>
              <a:rPr lang="en-GB" dirty="0" smtClean="0"/>
              <a:t>Government and have initiated a formal evaluation of Success through Skills to more formally establish and publish the successes and key learning points of the Strategy.</a:t>
            </a:r>
          </a:p>
          <a:p>
            <a:r>
              <a:rPr lang="en-GB" dirty="0" smtClean="0"/>
              <a:t> </a:t>
            </a:r>
          </a:p>
          <a:p>
            <a:pPr lvl="0"/>
            <a:r>
              <a:rPr lang="en-GB" dirty="0" smtClean="0"/>
              <a:t>It is vital, if we want to establish an outcomes-focused approach to the skills system that we quantify what goes into it and whether it delivers the outcomes our society requires. This is by no means an easy task and it is something we will likely have to develop over a significant period </a:t>
            </a:r>
            <a:r>
              <a:rPr lang="en-GB" dirty="0" smtClean="0"/>
              <a:t>but it </a:t>
            </a:r>
            <a:r>
              <a:rPr lang="en-GB" dirty="0" smtClean="0"/>
              <a:t>is vital that we begin to get a handle on this aspect. </a:t>
            </a:r>
          </a:p>
          <a:p>
            <a:r>
              <a:rPr lang="en-GB" b="1" dirty="0" smtClean="0"/>
              <a:t> </a:t>
            </a:r>
            <a:endParaRPr lang="en-GB" dirty="0" smtClean="0"/>
          </a:p>
          <a:p>
            <a:pPr lvl="0"/>
            <a:r>
              <a:rPr lang="en-GB" dirty="0" smtClean="0"/>
              <a:t>The final OECD Report is anticipated in June and the Skills Strategy consultation</a:t>
            </a:r>
            <a:r>
              <a:rPr lang="en-GB" baseline="0" dirty="0" smtClean="0"/>
              <a:t> </a:t>
            </a:r>
            <a:r>
              <a:rPr lang="en-GB" dirty="0" smtClean="0"/>
              <a:t>will follow later in the summer. </a:t>
            </a:r>
          </a:p>
          <a:p>
            <a:pPr lvl="0"/>
            <a:endParaRPr lang="en-GB" dirty="0" smtClean="0"/>
          </a:p>
          <a:p>
            <a:pPr lvl="0"/>
            <a:r>
              <a:rPr lang="en-GB" dirty="0" smtClean="0"/>
              <a:t>Allowing for views to be heard and considered, this will lead to a launch of</a:t>
            </a:r>
            <a:r>
              <a:rPr lang="en-GB" baseline="0" dirty="0" smtClean="0"/>
              <a:t> the new strategy late in 2020</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F8A18883-EFD1-4604-A1AE-C292BCD28A79}"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2384195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0E03CFD-B685-400D-8D13-612A4CC70328}"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37803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3CFD-B685-400D-8D13-612A4CC70328}"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3431024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3CFD-B685-400D-8D13-612A4CC70328}"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419351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0E03CFD-B685-400D-8D13-612A4CC70328}"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2240780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03CFD-B685-400D-8D13-612A4CC70328}"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3305906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0E03CFD-B685-400D-8D13-612A4CC70328}"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2920804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0E03CFD-B685-400D-8D13-612A4CC70328}" type="datetimeFigureOut">
              <a:rPr lang="en-GB" smtClean="0"/>
              <a:t>09/03/2020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316014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0E03CFD-B685-400D-8D13-612A4CC70328}" type="datetimeFigureOut">
              <a:rPr lang="en-GB" smtClean="0"/>
              <a:t>09/03/2020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134198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03CFD-B685-400D-8D13-612A4CC70328}" type="datetimeFigureOut">
              <a:rPr lang="en-GB" smtClean="0"/>
              <a:t>09/03/2020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62486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3CFD-B685-400D-8D13-612A4CC70328}"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1910407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03CFD-B685-400D-8D13-612A4CC70328}"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699876-429F-48B8-B334-3D08CBFF1BCD}" type="slidenum">
              <a:rPr lang="en-GB" smtClean="0"/>
              <a:t>‹#›</a:t>
            </a:fld>
            <a:endParaRPr lang="en-GB"/>
          </a:p>
        </p:txBody>
      </p:sp>
    </p:spTree>
    <p:extLst>
      <p:ext uri="{BB962C8B-B14F-4D97-AF65-F5344CB8AC3E}">
        <p14:creationId xmlns:p14="http://schemas.microsoft.com/office/powerpoint/2010/main" val="778450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03CFD-B685-400D-8D13-612A4CC70328}" type="datetimeFigureOut">
              <a:rPr lang="en-GB" smtClean="0"/>
              <a:t>09/03/2020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99876-429F-48B8-B334-3D08CBFF1BCD}" type="slidenum">
              <a:rPr lang="en-GB" smtClean="0"/>
              <a:t>‹#›</a:t>
            </a:fld>
            <a:endParaRPr lang="en-GB"/>
          </a:p>
        </p:txBody>
      </p:sp>
    </p:spTree>
    <p:extLst>
      <p:ext uri="{BB962C8B-B14F-4D97-AF65-F5344CB8AC3E}">
        <p14:creationId xmlns:p14="http://schemas.microsoft.com/office/powerpoint/2010/main" val="3847391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eneric Slides with skill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7464"/>
          </a:xfrm>
          <a:prstGeom prst="rect">
            <a:avLst/>
          </a:prstGeom>
        </p:spPr>
      </p:pic>
      <p:sp>
        <p:nvSpPr>
          <p:cNvPr id="2" name="TextBox 1"/>
          <p:cNvSpPr txBox="1"/>
          <p:nvPr/>
        </p:nvSpPr>
        <p:spPr>
          <a:xfrm>
            <a:off x="5392924" y="2710933"/>
            <a:ext cx="184731" cy="369332"/>
          </a:xfrm>
          <a:prstGeom prst="rect">
            <a:avLst/>
          </a:prstGeom>
          <a:noFill/>
        </p:spPr>
        <p:txBody>
          <a:bodyPr wrap="none" rtlCol="0">
            <a:spAutoFit/>
          </a:bodyPr>
          <a:lstStyle/>
          <a:p>
            <a:endParaRPr lang="en-GB" dirty="0">
              <a:solidFill>
                <a:schemeClr val="tx2"/>
              </a:solidFill>
            </a:endParaRPr>
          </a:p>
        </p:txBody>
      </p:sp>
      <p:sp>
        <p:nvSpPr>
          <p:cNvPr id="6" name="TextBox 5"/>
          <p:cNvSpPr txBox="1"/>
          <p:nvPr/>
        </p:nvSpPr>
        <p:spPr>
          <a:xfrm>
            <a:off x="2185060" y="2126158"/>
            <a:ext cx="7659584" cy="2266774"/>
          </a:xfrm>
          <a:prstGeom prst="rect">
            <a:avLst/>
          </a:prstGeom>
          <a:noFill/>
        </p:spPr>
        <p:txBody>
          <a:bodyPr wrap="square" rtlCol="0">
            <a:spAutoFit/>
          </a:bodyPr>
          <a:lstStyle>
            <a:defPPr>
              <a:defRPr lang="en-US"/>
            </a:defPPr>
            <a:lvl1pPr marL="266700" indent="-266700">
              <a:spcBef>
                <a:spcPct val="20000"/>
              </a:spcBef>
              <a:spcAft>
                <a:spcPts val="450"/>
              </a:spcAft>
              <a:buFont typeface="Arial" pitchFamily="34" charset="0"/>
              <a:buChar char="•"/>
              <a:defRPr sz="2800">
                <a:solidFill>
                  <a:schemeClr val="tx2"/>
                </a:solidFill>
                <a:latin typeface="Arial" pitchFamily="34" charset="0"/>
                <a:cs typeface="Arial" pitchFamily="34" charset="0"/>
              </a:defRPr>
            </a:lvl1pPr>
          </a:lstStyle>
          <a:p>
            <a:pPr marL="0" indent="0" algn="ctr">
              <a:buNone/>
            </a:pPr>
            <a:r>
              <a:rPr lang="en-GB" b="1" dirty="0" smtClean="0">
                <a:solidFill>
                  <a:schemeClr val="accent1">
                    <a:lumMod val="50000"/>
                  </a:schemeClr>
                </a:solidFill>
              </a:rPr>
              <a:t>Terry Park</a:t>
            </a:r>
          </a:p>
          <a:p>
            <a:pPr marL="0" indent="0" algn="ctr">
              <a:buNone/>
            </a:pPr>
            <a:r>
              <a:rPr lang="en-GB" b="1" dirty="0" smtClean="0">
                <a:solidFill>
                  <a:schemeClr val="accent1">
                    <a:lumMod val="50000"/>
                  </a:schemeClr>
                </a:solidFill>
              </a:rPr>
              <a:t>Head of Further Education Delivery</a:t>
            </a:r>
          </a:p>
          <a:p>
            <a:pPr marL="0" indent="0" algn="ctr">
              <a:buNone/>
            </a:pPr>
            <a:r>
              <a:rPr lang="en-GB" b="1" dirty="0" smtClean="0">
                <a:solidFill>
                  <a:schemeClr val="accent1">
                    <a:lumMod val="50000"/>
                  </a:schemeClr>
                </a:solidFill>
              </a:rPr>
              <a:t>DfE</a:t>
            </a:r>
          </a:p>
          <a:p>
            <a:pPr marL="0" indent="0" algn="ctr">
              <a:buNone/>
            </a:pPr>
            <a:endParaRPr lang="en-GB" dirty="0"/>
          </a:p>
        </p:txBody>
      </p:sp>
    </p:spTree>
    <p:extLst>
      <p:ext uri="{BB962C8B-B14F-4D97-AF65-F5344CB8AC3E}">
        <p14:creationId xmlns:p14="http://schemas.microsoft.com/office/powerpoint/2010/main" val="32364096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pic>
        <p:nvPicPr>
          <p:cNvPr id="4" name="Picture 3" descr="slide 2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6"/>
            <a:ext cx="12192000" cy="6858000"/>
          </a:xfrm>
          <a:prstGeom prst="rect">
            <a:avLst/>
          </a:prstGeom>
        </p:spPr>
      </p:pic>
      <p:sp>
        <p:nvSpPr>
          <p:cNvPr id="6" name="Rectangle 5"/>
          <p:cNvSpPr/>
          <p:nvPr/>
        </p:nvSpPr>
        <p:spPr>
          <a:xfrm>
            <a:off x="902044" y="1771653"/>
            <a:ext cx="8167815" cy="1246495"/>
          </a:xfrm>
          <a:prstGeom prst="rect">
            <a:avLst/>
          </a:prstGeom>
        </p:spPr>
        <p:txBody>
          <a:bodyPr wrap="square">
            <a:spAutoFit/>
          </a:bodyPr>
          <a:lstStyle/>
          <a:p>
            <a:pPr>
              <a:spcAft>
                <a:spcPts val="600"/>
              </a:spcAft>
            </a:pPr>
            <a:endParaRPr lang="en-US" sz="2000" dirty="0" smtClean="0">
              <a:solidFill>
                <a:schemeClr val="tx2"/>
              </a:solidFill>
              <a:latin typeface="Arial" pitchFamily="34" charset="0"/>
              <a:cs typeface="Arial" pitchFamily="34" charset="0"/>
            </a:endParaRPr>
          </a:p>
          <a:p>
            <a:r>
              <a:rPr lang="en-GB" sz="2000" dirty="0"/>
              <a:t> </a:t>
            </a:r>
          </a:p>
          <a:p>
            <a:pPr>
              <a:lnSpc>
                <a:spcPct val="150000"/>
              </a:lnSpc>
            </a:pPr>
            <a:endParaRPr lang="en-GB" sz="2000" dirty="0">
              <a:solidFill>
                <a:schemeClr val="tx2"/>
              </a:solidFill>
              <a:latin typeface="Arial" pitchFamily="34" charset="0"/>
              <a:cs typeface="Arial" pitchFamily="34" charset="0"/>
            </a:endParaRPr>
          </a:p>
        </p:txBody>
      </p:sp>
      <p:sp>
        <p:nvSpPr>
          <p:cNvPr id="9" name="TextBox 8"/>
          <p:cNvSpPr txBox="1"/>
          <p:nvPr/>
        </p:nvSpPr>
        <p:spPr>
          <a:xfrm>
            <a:off x="1524000" y="1124635"/>
            <a:ext cx="184731" cy="461665"/>
          </a:xfrm>
          <a:prstGeom prst="rect">
            <a:avLst/>
          </a:prstGeom>
          <a:noFill/>
        </p:spPr>
        <p:txBody>
          <a:bodyPr wrap="none" rtlCol="0">
            <a:spAutoFit/>
          </a:bodyPr>
          <a:lstStyle/>
          <a:p>
            <a:endParaRPr lang="en-GB" sz="2400" b="1" dirty="0">
              <a:latin typeface="Arial" pitchFamily="34" charset="0"/>
              <a:cs typeface="Arial" pitchFamily="34" charset="0"/>
            </a:endParaRPr>
          </a:p>
        </p:txBody>
      </p:sp>
      <p:sp>
        <p:nvSpPr>
          <p:cNvPr id="2" name="TextBox 1"/>
          <p:cNvSpPr txBox="1"/>
          <p:nvPr/>
        </p:nvSpPr>
        <p:spPr>
          <a:xfrm>
            <a:off x="1312742" y="1168572"/>
            <a:ext cx="7618316" cy="646331"/>
          </a:xfrm>
          <a:prstGeom prst="rect">
            <a:avLst/>
          </a:prstGeom>
          <a:noFill/>
        </p:spPr>
        <p:txBody>
          <a:bodyPr wrap="square" rtlCol="0">
            <a:spAutoFit/>
          </a:bodyPr>
          <a:lstStyle/>
          <a:p>
            <a:r>
              <a:rPr lang="en-US" sz="3600" b="1" dirty="0" smtClean="0">
                <a:solidFill>
                  <a:schemeClr val="accent1">
                    <a:lumMod val="50000"/>
                  </a:schemeClr>
                </a:solidFill>
              </a:rPr>
              <a:t>UNION LEARNING FUND CAN HELP</a:t>
            </a:r>
            <a:endParaRPr lang="en-GB" sz="3600" b="1" dirty="0">
              <a:solidFill>
                <a:schemeClr val="accent1">
                  <a:lumMod val="50000"/>
                </a:schemeClr>
              </a:solidFill>
            </a:endParaRPr>
          </a:p>
        </p:txBody>
      </p:sp>
      <p:sp>
        <p:nvSpPr>
          <p:cNvPr id="8" name="TextBox 7"/>
          <p:cNvSpPr txBox="1"/>
          <p:nvPr/>
        </p:nvSpPr>
        <p:spPr>
          <a:xfrm>
            <a:off x="1312742" y="1771653"/>
            <a:ext cx="8379073" cy="4216539"/>
          </a:xfrm>
          <a:prstGeom prst="rect">
            <a:avLst/>
          </a:prstGeom>
          <a:noFill/>
        </p:spPr>
        <p:txBody>
          <a:bodyPr wrap="square" rtlCol="0">
            <a:spAutoFit/>
          </a:bodyPr>
          <a:lstStyle/>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r>
              <a:rPr lang="en-US" sz="2400" b="1" dirty="0" smtClean="0"/>
              <a:t>Partnership between central government and the local Trade Union movement</a:t>
            </a:r>
          </a:p>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r>
              <a:rPr lang="en-US" sz="2400" b="1" dirty="0" smtClean="0"/>
              <a:t>Department for the Economy and NIC-ICTU</a:t>
            </a:r>
          </a:p>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r>
              <a:rPr lang="en-GB" sz="2400" b="1" dirty="0" smtClean="0"/>
              <a:t>Aligns with key policy objectives and strategic themes:</a:t>
            </a:r>
          </a:p>
          <a:p>
            <a:pPr marL="742950" lvl="1" indent="-285750">
              <a:buFont typeface="Arial" panose="020B0604020202020204" pitchFamily="34" charset="0"/>
              <a:buChar char="•"/>
            </a:pPr>
            <a:r>
              <a:rPr lang="en-GB" sz="2400" b="1" dirty="0" smtClean="0"/>
              <a:t>Lifelong learning</a:t>
            </a:r>
          </a:p>
          <a:p>
            <a:pPr marL="742950" lvl="1" indent="-285750">
              <a:buFont typeface="Arial" panose="020B0604020202020204" pitchFamily="34" charset="0"/>
              <a:buChar char="•"/>
            </a:pPr>
            <a:r>
              <a:rPr lang="en-GB" sz="2400" b="1" dirty="0" smtClean="0"/>
              <a:t>Re-skilling and upskilling of the existing workforce</a:t>
            </a:r>
          </a:p>
          <a:p>
            <a:pPr marL="742950" lvl="1" indent="-285750">
              <a:buFont typeface="Arial" panose="020B0604020202020204" pitchFamily="34" charset="0"/>
              <a:buChar char="•"/>
            </a:pPr>
            <a:r>
              <a:rPr lang="en-GB" sz="2400" b="1" dirty="0" smtClean="0"/>
              <a:t>Addressing skills imbalance </a:t>
            </a:r>
            <a:endParaRPr lang="en-GB" sz="2400" b="1" dirty="0"/>
          </a:p>
          <a:p>
            <a:pPr marL="285750" indent="-285750">
              <a:buFont typeface="Arial" panose="020B0604020202020204" pitchFamily="34" charset="0"/>
              <a:buChar char="•"/>
            </a:pPr>
            <a:endParaRPr lang="en-US" sz="2800" b="1" dirty="0" smtClean="0"/>
          </a:p>
        </p:txBody>
      </p:sp>
    </p:spTree>
    <p:extLst>
      <p:ext uri="{BB962C8B-B14F-4D97-AF65-F5344CB8AC3E}">
        <p14:creationId xmlns:p14="http://schemas.microsoft.com/office/powerpoint/2010/main" val="28413031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pic>
        <p:nvPicPr>
          <p:cNvPr id="4" name="Picture 3" descr="slide 2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6"/>
            <a:ext cx="12192000" cy="6858000"/>
          </a:xfrm>
          <a:prstGeom prst="rect">
            <a:avLst/>
          </a:prstGeom>
        </p:spPr>
      </p:pic>
      <p:sp>
        <p:nvSpPr>
          <p:cNvPr id="6" name="Rectangle 5"/>
          <p:cNvSpPr/>
          <p:nvPr/>
        </p:nvSpPr>
        <p:spPr>
          <a:xfrm>
            <a:off x="902044" y="1771653"/>
            <a:ext cx="8167815" cy="1246495"/>
          </a:xfrm>
          <a:prstGeom prst="rect">
            <a:avLst/>
          </a:prstGeom>
        </p:spPr>
        <p:txBody>
          <a:bodyPr wrap="square">
            <a:spAutoFit/>
          </a:bodyPr>
          <a:lstStyle/>
          <a:p>
            <a:pPr>
              <a:spcAft>
                <a:spcPts val="600"/>
              </a:spcAft>
            </a:pPr>
            <a:endParaRPr lang="en-US" sz="2000" dirty="0" smtClean="0">
              <a:solidFill>
                <a:schemeClr val="tx2"/>
              </a:solidFill>
              <a:latin typeface="Arial" pitchFamily="34" charset="0"/>
              <a:cs typeface="Arial" pitchFamily="34" charset="0"/>
            </a:endParaRPr>
          </a:p>
          <a:p>
            <a:r>
              <a:rPr lang="en-GB" sz="2000" dirty="0"/>
              <a:t> </a:t>
            </a:r>
          </a:p>
          <a:p>
            <a:pPr>
              <a:lnSpc>
                <a:spcPct val="150000"/>
              </a:lnSpc>
            </a:pPr>
            <a:endParaRPr lang="en-GB" sz="2000" dirty="0">
              <a:solidFill>
                <a:schemeClr val="tx2"/>
              </a:solidFill>
              <a:latin typeface="Arial" pitchFamily="34" charset="0"/>
              <a:cs typeface="Arial" pitchFamily="34" charset="0"/>
            </a:endParaRPr>
          </a:p>
        </p:txBody>
      </p:sp>
      <p:sp>
        <p:nvSpPr>
          <p:cNvPr id="9" name="TextBox 8"/>
          <p:cNvSpPr txBox="1"/>
          <p:nvPr/>
        </p:nvSpPr>
        <p:spPr>
          <a:xfrm>
            <a:off x="1524000" y="1124635"/>
            <a:ext cx="184731" cy="461665"/>
          </a:xfrm>
          <a:prstGeom prst="rect">
            <a:avLst/>
          </a:prstGeom>
          <a:noFill/>
        </p:spPr>
        <p:txBody>
          <a:bodyPr wrap="none" rtlCol="0">
            <a:spAutoFit/>
          </a:bodyPr>
          <a:lstStyle/>
          <a:p>
            <a:endParaRPr lang="en-GB" sz="2400" b="1" dirty="0">
              <a:latin typeface="Arial" pitchFamily="34" charset="0"/>
              <a:cs typeface="Arial" pitchFamily="34" charset="0"/>
            </a:endParaRPr>
          </a:p>
        </p:txBody>
      </p:sp>
      <p:sp>
        <p:nvSpPr>
          <p:cNvPr id="2" name="TextBox 1"/>
          <p:cNvSpPr txBox="1"/>
          <p:nvPr/>
        </p:nvSpPr>
        <p:spPr>
          <a:xfrm>
            <a:off x="1312742" y="902043"/>
            <a:ext cx="7618316" cy="646331"/>
          </a:xfrm>
          <a:prstGeom prst="rect">
            <a:avLst/>
          </a:prstGeom>
          <a:noFill/>
        </p:spPr>
        <p:txBody>
          <a:bodyPr wrap="square" rtlCol="0">
            <a:spAutoFit/>
          </a:bodyPr>
          <a:lstStyle/>
          <a:p>
            <a:r>
              <a:rPr lang="en-US" sz="3600" b="1" dirty="0" smtClean="0">
                <a:solidFill>
                  <a:schemeClr val="accent1">
                    <a:lumMod val="50000"/>
                  </a:schemeClr>
                </a:solidFill>
              </a:rPr>
              <a:t>UNION LEARNING FUND CAN HELP</a:t>
            </a:r>
            <a:endParaRPr lang="en-GB" sz="3600" b="1" dirty="0">
              <a:solidFill>
                <a:schemeClr val="accent1">
                  <a:lumMod val="50000"/>
                </a:schemeClr>
              </a:solidFill>
            </a:endParaRPr>
          </a:p>
        </p:txBody>
      </p:sp>
      <p:sp>
        <p:nvSpPr>
          <p:cNvPr id="8" name="TextBox 7"/>
          <p:cNvSpPr txBox="1"/>
          <p:nvPr/>
        </p:nvSpPr>
        <p:spPr>
          <a:xfrm>
            <a:off x="1312742" y="1771653"/>
            <a:ext cx="8379073" cy="5693866"/>
          </a:xfrm>
          <a:prstGeom prst="rect">
            <a:avLst/>
          </a:prstGeom>
          <a:noFill/>
        </p:spPr>
        <p:txBody>
          <a:bodyPr wrap="square" rtlCol="0">
            <a:spAutoFit/>
          </a:bodyPr>
          <a:lstStyle/>
          <a:p>
            <a:pPr marL="285750" indent="-285750">
              <a:buFont typeface="Arial" panose="020B0604020202020204" pitchFamily="34" charset="0"/>
              <a:buChar char="•"/>
            </a:pPr>
            <a:r>
              <a:rPr lang="en-GB" sz="2400" b="1" dirty="0" smtClean="0"/>
              <a:t>Enables </a:t>
            </a:r>
            <a:r>
              <a:rPr lang="en-GB" sz="2400" b="1" dirty="0"/>
              <a:t>NIC-ICTU and its member unions to </a:t>
            </a:r>
            <a:r>
              <a:rPr lang="en-GB" sz="2400" b="1" dirty="0" smtClean="0"/>
              <a:t>have a say in future skills policy development;</a:t>
            </a:r>
          </a:p>
          <a:p>
            <a:pPr marL="285750" indent="-285750">
              <a:buFont typeface="Arial" panose="020B0604020202020204" pitchFamily="34" charset="0"/>
              <a:buChar char="•"/>
            </a:pPr>
            <a:endParaRPr lang="en-GB" sz="2400" b="1" dirty="0"/>
          </a:p>
          <a:p>
            <a:pPr marL="285750" indent="-285750">
              <a:buFont typeface="Arial" panose="020B0604020202020204" pitchFamily="34" charset="0"/>
              <a:buChar char="•"/>
            </a:pPr>
            <a:r>
              <a:rPr lang="en-GB" sz="2400" b="1" dirty="0" smtClean="0"/>
              <a:t>Working with local FE colleges and other training providers, ULF can help deliver targeted training </a:t>
            </a:r>
            <a:r>
              <a:rPr lang="en-GB" sz="2400" b="1" dirty="0"/>
              <a:t>and qualifications at all levels, but with a particular emphasis on Entry Level, through to Level 2 and </a:t>
            </a:r>
            <a:r>
              <a:rPr lang="en-GB" sz="2400" b="1" dirty="0" smtClean="0"/>
              <a:t>3;</a:t>
            </a:r>
          </a:p>
          <a:p>
            <a:pPr marL="285750" indent="-285750">
              <a:buFont typeface="Arial" panose="020B0604020202020204" pitchFamily="34" charset="0"/>
              <a:buChar char="•"/>
            </a:pPr>
            <a:endParaRPr lang="en-GB" sz="2400" b="1" dirty="0" smtClean="0"/>
          </a:p>
          <a:p>
            <a:pPr marL="285750" indent="-285750">
              <a:buFont typeface="Arial" panose="020B0604020202020204" pitchFamily="34" charset="0"/>
              <a:buChar char="•"/>
            </a:pPr>
            <a:r>
              <a:rPr lang="en-GB" sz="2400" b="1" dirty="0" smtClean="0"/>
              <a:t>Building strong and positive relationships with between staff representative bodies and employers, which benefits everyone.</a:t>
            </a:r>
          </a:p>
          <a:p>
            <a:pPr lvl="1"/>
            <a:r>
              <a:rPr lang="en-GB" sz="2400" b="1" dirty="0" smtClean="0"/>
              <a:t>	</a:t>
            </a:r>
          </a:p>
          <a:p>
            <a:pPr marL="285750" indent="-285750">
              <a:buFont typeface="Arial" panose="020B0604020202020204" pitchFamily="34" charset="0"/>
              <a:buChar char="•"/>
            </a:pPr>
            <a:endParaRPr lang="en-GB" sz="2400" b="1" dirty="0" smtClean="0"/>
          </a:p>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endParaRPr lang="en-US" sz="2800" b="1" dirty="0" smtClean="0"/>
          </a:p>
        </p:txBody>
      </p:sp>
    </p:spTree>
    <p:extLst>
      <p:ext uri="{BB962C8B-B14F-4D97-AF65-F5344CB8AC3E}">
        <p14:creationId xmlns:p14="http://schemas.microsoft.com/office/powerpoint/2010/main" val="3971322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0"/>
            <a:ext cx="9144000" cy="6857464"/>
          </a:xfrm>
          <a:prstGeom prst="rect">
            <a:avLst/>
          </a:prstGeom>
        </p:spPr>
      </p:pic>
      <p:pic>
        <p:nvPicPr>
          <p:cNvPr id="4" name="Picture 3" descr="slide 2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6"/>
            <a:ext cx="12192000" cy="6858000"/>
          </a:xfrm>
          <a:prstGeom prst="rect">
            <a:avLst/>
          </a:prstGeom>
        </p:spPr>
      </p:pic>
      <p:sp>
        <p:nvSpPr>
          <p:cNvPr id="6" name="Rectangle 5"/>
          <p:cNvSpPr/>
          <p:nvPr/>
        </p:nvSpPr>
        <p:spPr>
          <a:xfrm>
            <a:off x="902044" y="1771653"/>
            <a:ext cx="8167815" cy="1246495"/>
          </a:xfrm>
          <a:prstGeom prst="rect">
            <a:avLst/>
          </a:prstGeom>
        </p:spPr>
        <p:txBody>
          <a:bodyPr wrap="square">
            <a:spAutoFit/>
          </a:bodyPr>
          <a:lstStyle/>
          <a:p>
            <a:pPr>
              <a:spcAft>
                <a:spcPts val="600"/>
              </a:spcAft>
            </a:pPr>
            <a:endParaRPr lang="en-US" sz="2000" dirty="0" smtClean="0">
              <a:solidFill>
                <a:schemeClr val="tx2"/>
              </a:solidFill>
              <a:latin typeface="Arial" pitchFamily="34" charset="0"/>
              <a:cs typeface="Arial" pitchFamily="34" charset="0"/>
            </a:endParaRPr>
          </a:p>
          <a:p>
            <a:r>
              <a:rPr lang="en-GB" sz="2000" dirty="0"/>
              <a:t> </a:t>
            </a:r>
          </a:p>
          <a:p>
            <a:pPr>
              <a:lnSpc>
                <a:spcPct val="150000"/>
              </a:lnSpc>
            </a:pPr>
            <a:endParaRPr lang="en-GB" sz="2000" dirty="0">
              <a:solidFill>
                <a:schemeClr val="tx2"/>
              </a:solidFill>
              <a:latin typeface="Arial" pitchFamily="34" charset="0"/>
              <a:cs typeface="Arial" pitchFamily="34" charset="0"/>
            </a:endParaRPr>
          </a:p>
        </p:txBody>
      </p:sp>
      <p:sp>
        <p:nvSpPr>
          <p:cNvPr id="9" name="TextBox 8"/>
          <p:cNvSpPr txBox="1"/>
          <p:nvPr/>
        </p:nvSpPr>
        <p:spPr>
          <a:xfrm>
            <a:off x="1524000" y="1124635"/>
            <a:ext cx="184731" cy="461665"/>
          </a:xfrm>
          <a:prstGeom prst="rect">
            <a:avLst/>
          </a:prstGeom>
          <a:noFill/>
        </p:spPr>
        <p:txBody>
          <a:bodyPr wrap="none" rtlCol="0">
            <a:spAutoFit/>
          </a:bodyPr>
          <a:lstStyle/>
          <a:p>
            <a:endParaRPr lang="en-GB" sz="2400" b="1" dirty="0">
              <a:latin typeface="Arial" pitchFamily="34" charset="0"/>
              <a:cs typeface="Arial" pitchFamily="34" charset="0"/>
            </a:endParaRPr>
          </a:p>
        </p:txBody>
      </p:sp>
      <p:sp>
        <p:nvSpPr>
          <p:cNvPr id="2" name="TextBox 1"/>
          <p:cNvSpPr txBox="1"/>
          <p:nvPr/>
        </p:nvSpPr>
        <p:spPr>
          <a:xfrm>
            <a:off x="1312742" y="902043"/>
            <a:ext cx="7618316" cy="646331"/>
          </a:xfrm>
          <a:prstGeom prst="rect">
            <a:avLst/>
          </a:prstGeom>
          <a:noFill/>
        </p:spPr>
        <p:txBody>
          <a:bodyPr wrap="square" rtlCol="0">
            <a:spAutoFit/>
          </a:bodyPr>
          <a:lstStyle/>
          <a:p>
            <a:r>
              <a:rPr lang="en-US" sz="3600" b="1" dirty="0" smtClean="0">
                <a:solidFill>
                  <a:schemeClr val="accent1">
                    <a:lumMod val="50000"/>
                  </a:schemeClr>
                </a:solidFill>
              </a:rPr>
              <a:t>ULF – Looking Forward</a:t>
            </a:r>
            <a:endParaRPr lang="en-GB" sz="3600" b="1" dirty="0">
              <a:solidFill>
                <a:schemeClr val="accent1">
                  <a:lumMod val="50000"/>
                </a:schemeClr>
              </a:solidFill>
            </a:endParaRPr>
          </a:p>
        </p:txBody>
      </p:sp>
      <p:sp>
        <p:nvSpPr>
          <p:cNvPr id="8" name="TextBox 7"/>
          <p:cNvSpPr txBox="1"/>
          <p:nvPr/>
        </p:nvSpPr>
        <p:spPr>
          <a:xfrm>
            <a:off x="1312742" y="1771653"/>
            <a:ext cx="8379073" cy="4585871"/>
          </a:xfrm>
          <a:prstGeom prst="rect">
            <a:avLst/>
          </a:prstGeom>
          <a:noFill/>
        </p:spPr>
        <p:txBody>
          <a:bodyPr wrap="square" rtlCol="0">
            <a:spAutoFit/>
          </a:bodyPr>
          <a:lstStyle/>
          <a:p>
            <a:pPr marL="342900" indent="-342900">
              <a:buFont typeface="Arial" panose="020B0604020202020204" pitchFamily="34" charset="0"/>
              <a:buChar char="•"/>
            </a:pPr>
            <a:r>
              <a:rPr lang="en-GB" sz="2000" b="1" dirty="0" smtClean="0"/>
              <a:t>Continue with the renewed emphasis on relevant </a:t>
            </a:r>
            <a:r>
              <a:rPr lang="en-GB" sz="2000" b="1" u="sng" dirty="0" smtClean="0"/>
              <a:t>accredited </a:t>
            </a:r>
            <a:r>
              <a:rPr lang="en-GB" sz="2000" b="1" dirty="0" smtClean="0"/>
              <a:t>qualifications, including Essential Skills;</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smtClean="0"/>
              <a:t>Greater partnership work with the six regional FE Colleges, and look for opportunities to compliment existing provision and programmes; </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smtClean="0"/>
              <a:t>Consider specific skills areas, and levels of qualifications, in line with those that feature in the new Skills Strategy, and that will support growth sectors of employment;</a:t>
            </a:r>
          </a:p>
          <a:p>
            <a:pPr marL="342900" indent="-34290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smtClean="0"/>
              <a:t>Regular and ongoing communication with departmental officials to monitor ULF </a:t>
            </a:r>
            <a:r>
              <a:rPr lang="en-GB" sz="2000" b="1" dirty="0"/>
              <a:t>performance and achievements against the agreed </a:t>
            </a:r>
            <a:r>
              <a:rPr lang="en-GB" sz="2000" b="1" dirty="0" smtClean="0"/>
              <a:t>targets.</a:t>
            </a:r>
            <a:endParaRPr lang="en-GB" sz="2000" b="1" dirty="0"/>
          </a:p>
          <a:p>
            <a:pPr marL="285750" indent="-285750">
              <a:buFont typeface="Arial" panose="020B0604020202020204" pitchFamily="34" charset="0"/>
              <a:buChar char="•"/>
            </a:pPr>
            <a:endParaRPr lang="en-US" sz="2400" b="1" dirty="0" smtClean="0"/>
          </a:p>
          <a:p>
            <a:pPr marL="285750" indent="-285750">
              <a:buFont typeface="Arial" panose="020B0604020202020204" pitchFamily="34" charset="0"/>
              <a:buChar char="•"/>
            </a:pPr>
            <a:endParaRPr lang="en-US" sz="2800" b="1" dirty="0" smtClean="0"/>
          </a:p>
        </p:txBody>
      </p:sp>
    </p:spTree>
    <p:extLst>
      <p:ext uri="{BB962C8B-B14F-4D97-AF65-F5344CB8AC3E}">
        <p14:creationId xmlns:p14="http://schemas.microsoft.com/office/powerpoint/2010/main" val="21874217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eneric Slides with skill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7464"/>
          </a:xfrm>
          <a:prstGeom prst="rect">
            <a:avLst/>
          </a:prstGeom>
        </p:spPr>
      </p:pic>
      <p:sp>
        <p:nvSpPr>
          <p:cNvPr id="2" name="TextBox 1"/>
          <p:cNvSpPr txBox="1"/>
          <p:nvPr/>
        </p:nvSpPr>
        <p:spPr>
          <a:xfrm>
            <a:off x="5392924" y="2710933"/>
            <a:ext cx="184731" cy="369332"/>
          </a:xfrm>
          <a:prstGeom prst="rect">
            <a:avLst/>
          </a:prstGeom>
          <a:noFill/>
        </p:spPr>
        <p:txBody>
          <a:bodyPr wrap="none" rtlCol="0">
            <a:spAutoFit/>
          </a:bodyPr>
          <a:lstStyle/>
          <a:p>
            <a:endParaRPr lang="en-GB" dirty="0">
              <a:solidFill>
                <a:schemeClr val="tx2"/>
              </a:solidFill>
            </a:endParaRPr>
          </a:p>
        </p:txBody>
      </p:sp>
      <p:sp>
        <p:nvSpPr>
          <p:cNvPr id="6" name="TextBox 5"/>
          <p:cNvSpPr txBox="1"/>
          <p:nvPr/>
        </p:nvSpPr>
        <p:spPr>
          <a:xfrm>
            <a:off x="2185060" y="2126158"/>
            <a:ext cx="7659584" cy="1685590"/>
          </a:xfrm>
          <a:prstGeom prst="rect">
            <a:avLst/>
          </a:prstGeom>
          <a:noFill/>
        </p:spPr>
        <p:txBody>
          <a:bodyPr wrap="square" rtlCol="0">
            <a:spAutoFit/>
          </a:bodyPr>
          <a:lstStyle>
            <a:defPPr>
              <a:defRPr lang="en-US"/>
            </a:defPPr>
            <a:lvl1pPr marL="266700" indent="-266700">
              <a:spcBef>
                <a:spcPct val="20000"/>
              </a:spcBef>
              <a:spcAft>
                <a:spcPts val="450"/>
              </a:spcAft>
              <a:buFont typeface="Arial" pitchFamily="34" charset="0"/>
              <a:buChar char="•"/>
              <a:defRPr sz="2800">
                <a:solidFill>
                  <a:schemeClr val="tx2"/>
                </a:solidFill>
                <a:latin typeface="Arial" pitchFamily="34" charset="0"/>
                <a:cs typeface="Arial" pitchFamily="34" charset="0"/>
              </a:defRPr>
            </a:lvl1pPr>
          </a:lstStyle>
          <a:p>
            <a:pPr marL="0" indent="0" algn="ctr">
              <a:buNone/>
            </a:pPr>
            <a:endParaRPr lang="en-GB" b="1" dirty="0" smtClean="0">
              <a:latin typeface="+mn-lt"/>
            </a:endParaRPr>
          </a:p>
          <a:p>
            <a:pPr marL="0" indent="0" algn="ctr">
              <a:buNone/>
            </a:pPr>
            <a:r>
              <a:rPr lang="en-GB" b="1" dirty="0" smtClean="0">
                <a:latin typeface="+mn-lt"/>
              </a:rPr>
              <a:t>Thank you.</a:t>
            </a:r>
          </a:p>
          <a:p>
            <a:pPr marL="0" indent="0" algn="ctr">
              <a:buNone/>
            </a:pPr>
            <a:endParaRPr lang="en-GB" b="1" dirty="0">
              <a:latin typeface="+mn-lt"/>
            </a:endParaRPr>
          </a:p>
        </p:txBody>
      </p:sp>
    </p:spTree>
    <p:extLst>
      <p:ext uri="{BB962C8B-B14F-4D97-AF65-F5344CB8AC3E}">
        <p14:creationId xmlns:p14="http://schemas.microsoft.com/office/powerpoint/2010/main" val="633953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7464"/>
          </a:xfrm>
          <a:prstGeom prst="rect">
            <a:avLst/>
          </a:prstGeom>
        </p:spPr>
      </p:pic>
      <p:sp>
        <p:nvSpPr>
          <p:cNvPr id="6" name="Rectangle 5"/>
          <p:cNvSpPr/>
          <p:nvPr/>
        </p:nvSpPr>
        <p:spPr>
          <a:xfrm>
            <a:off x="902044" y="1771652"/>
            <a:ext cx="8750424" cy="1477328"/>
          </a:xfrm>
          <a:prstGeom prst="rect">
            <a:avLst/>
          </a:prstGeom>
        </p:spPr>
        <p:txBody>
          <a:bodyPr wrap="square">
            <a:spAutoFit/>
          </a:bodyPr>
          <a:lstStyle/>
          <a:p>
            <a:pPr>
              <a:lnSpc>
                <a:spcPct val="150000"/>
              </a:lnSpc>
            </a:pPr>
            <a:endParaRPr lang="en-US" sz="2000" dirty="0"/>
          </a:p>
          <a:p>
            <a:pPr>
              <a:lnSpc>
                <a:spcPct val="150000"/>
              </a:lnSpc>
            </a:pPr>
            <a:endParaRPr lang="en-GB" sz="2000" dirty="0"/>
          </a:p>
          <a:p>
            <a:pPr>
              <a:lnSpc>
                <a:spcPct val="150000"/>
              </a:lnSpc>
            </a:pPr>
            <a:endParaRPr lang="en-GB" sz="2000" dirty="0">
              <a:solidFill>
                <a:schemeClr val="tx2"/>
              </a:solidFill>
              <a:latin typeface="Arial" pitchFamily="34" charset="0"/>
              <a:cs typeface="Arial" pitchFamily="34" charset="0"/>
            </a:endParaRPr>
          </a:p>
        </p:txBody>
      </p:sp>
      <p:sp>
        <p:nvSpPr>
          <p:cNvPr id="9" name="TextBox 8"/>
          <p:cNvSpPr txBox="1"/>
          <p:nvPr/>
        </p:nvSpPr>
        <p:spPr>
          <a:xfrm>
            <a:off x="1524000" y="1124635"/>
            <a:ext cx="184731" cy="461665"/>
          </a:xfrm>
          <a:prstGeom prst="rect">
            <a:avLst/>
          </a:prstGeom>
          <a:noFill/>
        </p:spPr>
        <p:txBody>
          <a:bodyPr wrap="none" rtlCol="0">
            <a:spAutoFit/>
          </a:bodyPr>
          <a:lstStyle/>
          <a:p>
            <a:endParaRPr lang="en-GB" sz="2400" b="1" dirty="0">
              <a:latin typeface="Arial" pitchFamily="34" charset="0"/>
              <a:cs typeface="Arial" pitchFamily="34" charset="0"/>
            </a:endParaRPr>
          </a:p>
        </p:txBody>
      </p:sp>
      <p:graphicFrame>
        <p:nvGraphicFramePr>
          <p:cNvPr id="21" name="Diagram 20"/>
          <p:cNvGraphicFramePr/>
          <p:nvPr>
            <p:extLst>
              <p:ext uri="{D42A27DB-BD31-4B8C-83A1-F6EECF244321}">
                <p14:modId xmlns:p14="http://schemas.microsoft.com/office/powerpoint/2010/main" val="3532768918"/>
              </p:ext>
            </p:extLst>
          </p:nvPr>
        </p:nvGraphicFramePr>
        <p:xfrm>
          <a:off x="1056779" y="1443290"/>
          <a:ext cx="9547990" cy="45497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p:cNvSpPr/>
          <p:nvPr/>
        </p:nvSpPr>
        <p:spPr>
          <a:xfrm>
            <a:off x="1576924" y="420131"/>
            <a:ext cx="7406437" cy="461665"/>
          </a:xfrm>
          <a:prstGeom prst="rect">
            <a:avLst/>
          </a:prstGeom>
        </p:spPr>
        <p:txBody>
          <a:bodyPr wrap="square">
            <a:spAutoFit/>
          </a:bodyPr>
          <a:lstStyle/>
          <a:p>
            <a:endParaRPr lang="en-GB" sz="1200" dirty="0">
              <a:solidFill>
                <a:srgbClr val="000000"/>
              </a:solidFill>
              <a:latin typeface="Verdana" panose="020B0604030504040204" pitchFamily="34" charset="0"/>
            </a:endParaRPr>
          </a:p>
          <a:p>
            <a:endParaRPr lang="en-GB" sz="1200" dirty="0">
              <a:latin typeface="Verdana" panose="020B0604030504040204" pitchFamily="34" charset="0"/>
            </a:endParaRPr>
          </a:p>
        </p:txBody>
      </p:sp>
      <p:sp>
        <p:nvSpPr>
          <p:cNvPr id="14" name="Rectangle 13"/>
          <p:cNvSpPr/>
          <p:nvPr/>
        </p:nvSpPr>
        <p:spPr>
          <a:xfrm>
            <a:off x="9210592" y="1466445"/>
            <a:ext cx="1394177" cy="4461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9276609" y="1367824"/>
            <a:ext cx="1061188" cy="4318936"/>
          </a:xfrm>
          <a:prstGeom prst="rect">
            <a:avLst/>
          </a:prstGeom>
          <a:noFill/>
        </p:spPr>
        <p:txBody>
          <a:bodyPr vert="wordArtVert" wrap="square" rtlCol="0" anchor="ctr">
            <a:spAutoFit/>
          </a:bodyPr>
          <a:lstStyle/>
          <a:p>
            <a:pPr algn="ctr"/>
            <a:r>
              <a:rPr lang="en-US" sz="2400" dirty="0" smtClean="0">
                <a:solidFill>
                  <a:schemeClr val="bg1"/>
                </a:solidFill>
                <a:effectLst>
                  <a:outerShdw blurRad="38100" dist="38100" dir="2700000" algn="tl">
                    <a:srgbClr val="000000">
                      <a:alpha val="43137"/>
                    </a:srgbClr>
                  </a:outerShdw>
                </a:effectLst>
              </a:rPr>
              <a:t>Skills Barometer</a:t>
            </a:r>
            <a:endParaRPr lang="en-GB" sz="2400" dirty="0">
              <a:solidFill>
                <a:schemeClr val="bg1"/>
              </a:solidFill>
              <a:effectLst>
                <a:outerShdw blurRad="38100" dist="38100" dir="2700000" algn="tl">
                  <a:srgbClr val="000000">
                    <a:alpha val="43137"/>
                  </a:srgbClr>
                </a:outerShdw>
              </a:effectLst>
            </a:endParaRPr>
          </a:p>
        </p:txBody>
      </p:sp>
      <p:sp>
        <p:nvSpPr>
          <p:cNvPr id="2" name="Rectangle 1"/>
          <p:cNvSpPr/>
          <p:nvPr/>
        </p:nvSpPr>
        <p:spPr>
          <a:xfrm>
            <a:off x="1588943" y="1301927"/>
            <a:ext cx="1434506" cy="4626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524000" y="1420162"/>
            <a:ext cx="1499449" cy="4225476"/>
          </a:xfrm>
          <a:prstGeom prst="rect">
            <a:avLst/>
          </a:prstGeom>
          <a:noFill/>
        </p:spPr>
        <p:txBody>
          <a:bodyPr vert="wordArtVert" wrap="square" rtlCol="0" anchor="ctr">
            <a:spAutoFit/>
          </a:bodyPr>
          <a:lstStyle/>
          <a:p>
            <a:pPr algn="ctr"/>
            <a:r>
              <a:rPr lang="en-US" sz="2400" dirty="0">
                <a:solidFill>
                  <a:schemeClr val="bg1"/>
                </a:solidFill>
                <a:effectLst>
                  <a:outerShdw blurRad="38100" dist="38100" dir="2700000" algn="tl">
                    <a:srgbClr val="000000">
                      <a:alpha val="43137"/>
                    </a:srgbClr>
                  </a:outerShdw>
                </a:effectLst>
              </a:rPr>
              <a:t>Skills Strategy 2020</a:t>
            </a:r>
            <a:endParaRPr lang="en-GB" sz="2400" dirty="0">
              <a:solidFill>
                <a:schemeClr val="bg1"/>
              </a:solidFill>
              <a:effectLst>
                <a:outerShdw blurRad="38100" dist="38100" dir="2700000" algn="tl">
                  <a:srgbClr val="000000">
                    <a:alpha val="43137"/>
                  </a:srgbClr>
                </a:outerShdw>
              </a:effectLst>
            </a:endParaRPr>
          </a:p>
        </p:txBody>
      </p:sp>
      <p:sp>
        <p:nvSpPr>
          <p:cNvPr id="7" name="TextBox 6"/>
          <p:cNvSpPr txBox="1"/>
          <p:nvPr/>
        </p:nvSpPr>
        <p:spPr>
          <a:xfrm>
            <a:off x="2801499" y="764575"/>
            <a:ext cx="7177425" cy="646331"/>
          </a:xfrm>
          <a:prstGeom prst="rect">
            <a:avLst/>
          </a:prstGeom>
          <a:noFill/>
        </p:spPr>
        <p:txBody>
          <a:bodyPr wrap="square" rtlCol="0">
            <a:spAutoFit/>
          </a:bodyPr>
          <a:lstStyle/>
          <a:p>
            <a:r>
              <a:rPr lang="en-US" sz="3600" dirty="0" smtClean="0"/>
              <a:t>FE Strategic Context – A Look Back</a:t>
            </a:r>
            <a:endParaRPr lang="en-GB" sz="3600" dirty="0"/>
          </a:p>
        </p:txBody>
      </p:sp>
    </p:spTree>
    <p:extLst>
      <p:ext uri="{BB962C8B-B14F-4D97-AF65-F5344CB8AC3E}">
        <p14:creationId xmlns:p14="http://schemas.microsoft.com/office/powerpoint/2010/main" val="1759508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796" y="536"/>
            <a:ext cx="9601956" cy="6857464"/>
          </a:xfrm>
          <a:prstGeom prst="rect">
            <a:avLst/>
          </a:prstGeom>
        </p:spPr>
      </p:pic>
      <p:sp>
        <p:nvSpPr>
          <p:cNvPr id="9" name="Title 1"/>
          <p:cNvSpPr txBox="1">
            <a:spLocks/>
          </p:cNvSpPr>
          <p:nvPr/>
        </p:nvSpPr>
        <p:spPr>
          <a:xfrm>
            <a:off x="-133350" y="421931"/>
            <a:ext cx="73113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b="1" dirty="0">
              <a:solidFill>
                <a:schemeClr val="accent1">
                  <a:lumMod val="50000"/>
                </a:schemeClr>
              </a:solidFill>
              <a:latin typeface="Leelawadee" panose="020B0502040204020203" pitchFamily="34" charset="-34"/>
              <a:cs typeface="Leelawadee" panose="020B0502040204020203" pitchFamily="34" charset="-34"/>
            </a:endParaRPr>
          </a:p>
        </p:txBody>
      </p:sp>
      <p:pic>
        <p:nvPicPr>
          <p:cNvPr id="10" name="Content Placeholder 3"/>
          <p:cNvPicPr>
            <a:picLocks noGrp="1" noChangeAspect="1"/>
          </p:cNvPicPr>
          <p:nvPr>
            <p:ph idx="1"/>
          </p:nvPr>
        </p:nvPicPr>
        <p:blipFill>
          <a:blip r:embed="rId4">
            <a:clrChange>
              <a:clrFrom>
                <a:srgbClr val="F5F2ED"/>
              </a:clrFrom>
              <a:clrTo>
                <a:srgbClr val="F5F2ED">
                  <a:alpha val="0"/>
                </a:srgbClr>
              </a:clrTo>
            </a:clrChange>
          </a:blip>
          <a:stretch>
            <a:fillRect/>
          </a:stretch>
        </p:blipFill>
        <p:spPr>
          <a:xfrm>
            <a:off x="3319172" y="1550018"/>
            <a:ext cx="2495550" cy="1133475"/>
          </a:xfrm>
          <a:prstGeom prst="rect">
            <a:avLst/>
          </a:prstGeom>
        </p:spPr>
      </p:pic>
      <p:pic>
        <p:nvPicPr>
          <p:cNvPr id="11" name="Picture 10"/>
          <p:cNvPicPr>
            <a:picLocks noChangeAspect="1"/>
          </p:cNvPicPr>
          <p:nvPr/>
        </p:nvPicPr>
        <p:blipFill>
          <a:blip r:embed="rId5">
            <a:clrChange>
              <a:clrFrom>
                <a:srgbClr val="F5F2ED"/>
              </a:clrFrom>
              <a:clrTo>
                <a:srgbClr val="F5F2ED">
                  <a:alpha val="0"/>
                </a:srgbClr>
              </a:clrTo>
            </a:clrChange>
          </a:blip>
          <a:stretch>
            <a:fillRect/>
          </a:stretch>
        </p:blipFill>
        <p:spPr>
          <a:xfrm>
            <a:off x="6706929" y="1650517"/>
            <a:ext cx="2656719" cy="1084578"/>
          </a:xfrm>
          <a:prstGeom prst="rect">
            <a:avLst/>
          </a:prstGeom>
        </p:spPr>
      </p:pic>
      <p:pic>
        <p:nvPicPr>
          <p:cNvPr id="12" name="Picture 11"/>
          <p:cNvPicPr>
            <a:picLocks noChangeAspect="1"/>
          </p:cNvPicPr>
          <p:nvPr/>
        </p:nvPicPr>
        <p:blipFill>
          <a:blip r:embed="rId6">
            <a:clrChange>
              <a:clrFrom>
                <a:srgbClr val="F5F2ED"/>
              </a:clrFrom>
              <a:clrTo>
                <a:srgbClr val="F5F2ED">
                  <a:alpha val="0"/>
                </a:srgbClr>
              </a:clrTo>
            </a:clrChange>
          </a:blip>
          <a:stretch>
            <a:fillRect/>
          </a:stretch>
        </p:blipFill>
        <p:spPr>
          <a:xfrm>
            <a:off x="1435230" y="3054493"/>
            <a:ext cx="2476500" cy="1314450"/>
          </a:xfrm>
          <a:prstGeom prst="rect">
            <a:avLst/>
          </a:prstGeom>
        </p:spPr>
      </p:pic>
      <p:pic>
        <p:nvPicPr>
          <p:cNvPr id="13" name="Picture 12"/>
          <p:cNvPicPr>
            <a:picLocks noChangeAspect="1"/>
          </p:cNvPicPr>
          <p:nvPr/>
        </p:nvPicPr>
        <p:blipFill>
          <a:blip r:embed="rId7">
            <a:clrChange>
              <a:clrFrom>
                <a:srgbClr val="F5F2ED"/>
              </a:clrFrom>
              <a:clrTo>
                <a:srgbClr val="F5F2ED">
                  <a:alpha val="0"/>
                </a:srgbClr>
              </a:clrTo>
            </a:clrChange>
          </a:blip>
          <a:stretch>
            <a:fillRect/>
          </a:stretch>
        </p:blipFill>
        <p:spPr>
          <a:xfrm>
            <a:off x="8905490" y="3200400"/>
            <a:ext cx="2484381" cy="1168543"/>
          </a:xfrm>
          <a:prstGeom prst="rect">
            <a:avLst/>
          </a:prstGeom>
        </p:spPr>
      </p:pic>
      <p:pic>
        <p:nvPicPr>
          <p:cNvPr id="14" name="Picture 13"/>
          <p:cNvPicPr>
            <a:picLocks noChangeAspect="1"/>
          </p:cNvPicPr>
          <p:nvPr/>
        </p:nvPicPr>
        <p:blipFill>
          <a:blip r:embed="rId8">
            <a:clrChange>
              <a:clrFrom>
                <a:srgbClr val="F5F2ED"/>
              </a:clrFrom>
              <a:clrTo>
                <a:srgbClr val="F5F2ED">
                  <a:alpha val="0"/>
                </a:srgbClr>
              </a:clrTo>
            </a:clrChange>
          </a:blip>
          <a:stretch>
            <a:fillRect/>
          </a:stretch>
        </p:blipFill>
        <p:spPr>
          <a:xfrm>
            <a:off x="3319172" y="4960461"/>
            <a:ext cx="2428875" cy="1257300"/>
          </a:xfrm>
          <a:prstGeom prst="rect">
            <a:avLst/>
          </a:prstGeom>
        </p:spPr>
      </p:pic>
      <p:pic>
        <p:nvPicPr>
          <p:cNvPr id="15" name="Picture 14"/>
          <p:cNvPicPr>
            <a:picLocks noChangeAspect="1"/>
          </p:cNvPicPr>
          <p:nvPr/>
        </p:nvPicPr>
        <p:blipFill>
          <a:blip r:embed="rId9"/>
          <a:stretch>
            <a:fillRect/>
          </a:stretch>
        </p:blipFill>
        <p:spPr>
          <a:xfrm>
            <a:off x="4861259" y="2876313"/>
            <a:ext cx="2478004" cy="2172742"/>
          </a:xfrm>
          <a:prstGeom prst="rect">
            <a:avLst/>
          </a:prstGeom>
        </p:spPr>
      </p:pic>
      <p:sp>
        <p:nvSpPr>
          <p:cNvPr id="16" name="Title 1"/>
          <p:cNvSpPr txBox="1">
            <a:spLocks/>
          </p:cNvSpPr>
          <p:nvPr/>
        </p:nvSpPr>
        <p:spPr>
          <a:xfrm>
            <a:off x="2531628" y="3316437"/>
            <a:ext cx="723801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dirty="0" smtClean="0">
                <a:solidFill>
                  <a:prstClr val="white"/>
                </a:solidFill>
                <a:latin typeface="Leelawadee" panose="020B0502040204020203" pitchFamily="34" charset="-34"/>
                <a:cs typeface="Leelawadee" panose="020B0502040204020203" pitchFamily="34" charset="-34"/>
              </a:rPr>
              <a:t>Programme </a:t>
            </a:r>
          </a:p>
          <a:p>
            <a:pPr algn="ctr"/>
            <a:r>
              <a:rPr lang="en-GB" sz="1800" b="1" dirty="0" smtClean="0">
                <a:solidFill>
                  <a:prstClr val="white"/>
                </a:solidFill>
                <a:latin typeface="Leelawadee" panose="020B0502040204020203" pitchFamily="34" charset="-34"/>
                <a:cs typeface="Leelawadee" panose="020B0502040204020203" pitchFamily="34" charset="-34"/>
              </a:rPr>
              <a:t>for </a:t>
            </a:r>
          </a:p>
          <a:p>
            <a:pPr algn="ctr"/>
            <a:r>
              <a:rPr lang="en-GB" sz="1800" b="1" dirty="0" smtClean="0">
                <a:solidFill>
                  <a:prstClr val="white"/>
                </a:solidFill>
                <a:latin typeface="Leelawadee" panose="020B0502040204020203" pitchFamily="34" charset="-34"/>
                <a:cs typeface="Leelawadee" panose="020B0502040204020203" pitchFamily="34" charset="-34"/>
              </a:rPr>
              <a:t>Government</a:t>
            </a:r>
            <a:endParaRPr lang="en-GB" sz="1800" b="1" dirty="0">
              <a:solidFill>
                <a:prstClr val="white"/>
              </a:solidFill>
              <a:latin typeface="Leelawadee" panose="020B0502040204020203" pitchFamily="34" charset="-34"/>
              <a:cs typeface="Leelawadee" panose="020B0502040204020203" pitchFamily="34" charset="-34"/>
            </a:endParaRPr>
          </a:p>
        </p:txBody>
      </p:sp>
      <p:cxnSp>
        <p:nvCxnSpPr>
          <p:cNvPr id="17" name="Straight Connector 16"/>
          <p:cNvCxnSpPr/>
          <p:nvPr/>
        </p:nvCxnSpPr>
        <p:spPr>
          <a:xfrm flipH="1" flipV="1">
            <a:off x="3609474" y="3934326"/>
            <a:ext cx="152801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10">
            <a:clrChange>
              <a:clrFrom>
                <a:srgbClr val="F5F2ED"/>
              </a:clrFrom>
              <a:clrTo>
                <a:srgbClr val="F5F2ED">
                  <a:alpha val="0"/>
                </a:srgbClr>
              </a:clrTo>
            </a:clrChange>
          </a:blip>
          <a:stretch>
            <a:fillRect/>
          </a:stretch>
        </p:blipFill>
        <p:spPr>
          <a:xfrm>
            <a:off x="6858952" y="4950285"/>
            <a:ext cx="2352675" cy="1219200"/>
          </a:xfrm>
          <a:prstGeom prst="rect">
            <a:avLst/>
          </a:prstGeom>
        </p:spPr>
      </p:pic>
      <p:cxnSp>
        <p:nvCxnSpPr>
          <p:cNvPr id="19" name="Straight Connector 18"/>
          <p:cNvCxnSpPr/>
          <p:nvPr/>
        </p:nvCxnSpPr>
        <p:spPr>
          <a:xfrm flipH="1">
            <a:off x="6783572" y="2735095"/>
            <a:ext cx="394468" cy="41745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6858953" y="4642001"/>
            <a:ext cx="807121" cy="22771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135906" y="3934326"/>
            <a:ext cx="1506746" cy="0"/>
          </a:xfrm>
          <a:prstGeom prst="line">
            <a:avLst/>
          </a:prstGeom>
          <a:ln w="38100">
            <a:solidFill>
              <a:srgbClr val="68E6CE"/>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14" idx="0"/>
          </p:cNvCxnSpPr>
          <p:nvPr/>
        </p:nvCxnSpPr>
        <p:spPr>
          <a:xfrm flipH="1">
            <a:off x="4533610" y="4642000"/>
            <a:ext cx="865326" cy="318461"/>
          </a:xfrm>
          <a:prstGeom prst="line">
            <a:avLst/>
          </a:prstGeom>
          <a:ln w="38100">
            <a:solidFill>
              <a:srgbClr val="68E6CE"/>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4993422" y="2735098"/>
            <a:ext cx="492978" cy="417455"/>
          </a:xfrm>
          <a:prstGeom prst="line">
            <a:avLst/>
          </a:prstGeom>
          <a:ln w="38100">
            <a:solidFill>
              <a:srgbClr val="68E6CE"/>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089795" y="788722"/>
            <a:ext cx="10137902" cy="584775"/>
          </a:xfrm>
          <a:prstGeom prst="rect">
            <a:avLst/>
          </a:prstGeom>
          <a:noFill/>
        </p:spPr>
        <p:txBody>
          <a:bodyPr wrap="square" rtlCol="0">
            <a:spAutoFit/>
          </a:bodyPr>
          <a:lstStyle/>
          <a:p>
            <a:r>
              <a:rPr lang="en-GB" sz="3200" b="1" i="1" dirty="0" smtClean="0">
                <a:latin typeface="Arial" panose="020B0604020202020204" pitchFamily="34" charset="0"/>
                <a:cs typeface="Arial" panose="020B0604020202020204" pitchFamily="34" charset="0"/>
              </a:rPr>
              <a:t>Skills and the Programme for Government</a:t>
            </a:r>
            <a:endParaRPr lang="en-GB" sz="32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73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1073" y="536"/>
            <a:ext cx="9156267" cy="6857464"/>
          </a:xfrm>
          <a:prstGeom prst="rect">
            <a:avLst/>
          </a:prstGeom>
        </p:spPr>
      </p:pic>
      <p:sp>
        <p:nvSpPr>
          <p:cNvPr id="7" name="Rectangle 6"/>
          <p:cNvSpPr/>
          <p:nvPr/>
        </p:nvSpPr>
        <p:spPr>
          <a:xfrm>
            <a:off x="1171074" y="1305342"/>
            <a:ext cx="7972926" cy="369332"/>
          </a:xfrm>
          <a:prstGeom prst="rect">
            <a:avLst/>
          </a:prstGeom>
        </p:spPr>
        <p:txBody>
          <a:bodyPr wrap="square">
            <a:spAutoFit/>
          </a:bodyPr>
          <a:lstStyle/>
          <a:p>
            <a:endParaRPr lang="en-GB" dirty="0">
              <a:solidFill>
                <a:prstClr val="black"/>
              </a:solidFill>
            </a:endParaRPr>
          </a:p>
        </p:txBody>
      </p:sp>
      <p:sp>
        <p:nvSpPr>
          <p:cNvPr id="2" name="TextBox 1"/>
          <p:cNvSpPr txBox="1"/>
          <p:nvPr/>
        </p:nvSpPr>
        <p:spPr>
          <a:xfrm>
            <a:off x="1171075" y="880764"/>
            <a:ext cx="10137902" cy="584775"/>
          </a:xfrm>
          <a:prstGeom prst="rect">
            <a:avLst/>
          </a:prstGeom>
          <a:noFill/>
        </p:spPr>
        <p:txBody>
          <a:bodyPr wrap="square" rtlCol="0">
            <a:spAutoFit/>
          </a:bodyPr>
          <a:lstStyle/>
          <a:p>
            <a:r>
              <a:rPr lang="en-GB" sz="3200" b="1" i="1" dirty="0" smtClean="0">
                <a:solidFill>
                  <a:srgbClr val="0070C0"/>
                </a:solidFill>
                <a:latin typeface="Arial" panose="020B0604020202020204" pitchFamily="34" charset="0"/>
                <a:cs typeface="Arial" panose="020B0604020202020204" pitchFamily="34" charset="0"/>
              </a:rPr>
              <a:t>The Skills landscape in Northern Ireland today</a:t>
            </a:r>
          </a:p>
        </p:txBody>
      </p:sp>
      <p:sp>
        <p:nvSpPr>
          <p:cNvPr id="3" name="Rectangle 2"/>
          <p:cNvSpPr/>
          <p:nvPr/>
        </p:nvSpPr>
        <p:spPr>
          <a:xfrm>
            <a:off x="1171073" y="1674674"/>
            <a:ext cx="9238130" cy="4467057"/>
          </a:xfrm>
          <a:prstGeom prst="rect">
            <a:avLst/>
          </a:prstGeom>
        </p:spPr>
        <p:txBody>
          <a:bodyPr wrap="square">
            <a:spAutoFit/>
          </a:bodyPr>
          <a:lstStyle/>
          <a:p>
            <a:pPr marL="342900" indent="-342900">
              <a:buFont typeface="Arial" panose="020B0604020202020204" pitchFamily="34" charset="0"/>
              <a:buChar char="•"/>
            </a:pPr>
            <a:r>
              <a:rPr lang="en-GB" sz="2400" b="1" dirty="0" smtClean="0">
                <a:cs typeface="Arial" panose="020B0604020202020204" pitchFamily="34" charset="0"/>
              </a:rPr>
              <a:t>Between 2011 and 2019:</a:t>
            </a:r>
          </a:p>
          <a:p>
            <a:pPr marL="800100" lvl="1" indent="-342900">
              <a:buFont typeface="Wingdings" panose="05000000000000000000" pitchFamily="2" charset="2"/>
              <a:buChar char="§"/>
            </a:pPr>
            <a:r>
              <a:rPr lang="en-GB" sz="2400" b="1" dirty="0" smtClean="0">
                <a:cs typeface="Arial" panose="020B0604020202020204" pitchFamily="34" charset="0"/>
              </a:rPr>
              <a:t>Employment rate up from 67% to 72%</a:t>
            </a:r>
          </a:p>
          <a:p>
            <a:pPr marL="800100" lvl="1" indent="-342900">
              <a:buFont typeface="Wingdings" panose="05000000000000000000" pitchFamily="2" charset="2"/>
              <a:buChar char="§"/>
            </a:pPr>
            <a:r>
              <a:rPr lang="en-GB" sz="2400" b="1" dirty="0" smtClean="0">
                <a:cs typeface="Arial" panose="020B0604020202020204" pitchFamily="34" charset="0"/>
              </a:rPr>
              <a:t>Unemployment down from 7% to 2.4%</a:t>
            </a:r>
          </a:p>
          <a:p>
            <a:pPr marL="800100" lvl="1" indent="-342900">
              <a:buFont typeface="Wingdings" panose="05000000000000000000" pitchFamily="2" charset="2"/>
              <a:buChar char="§"/>
            </a:pPr>
            <a:r>
              <a:rPr lang="en-GB" sz="2400" b="1" dirty="0" smtClean="0">
                <a:cs typeface="Arial" panose="020B0604020202020204" pitchFamily="34" charset="0"/>
              </a:rPr>
              <a:t>Inactivity down from 28% to 26%</a:t>
            </a:r>
          </a:p>
          <a:p>
            <a:pPr marL="800100" lvl="1" indent="-342900">
              <a:buFont typeface="Wingdings" panose="05000000000000000000" pitchFamily="2" charset="2"/>
              <a:buChar char="§"/>
            </a:pPr>
            <a:r>
              <a:rPr lang="en-GB" sz="2400" b="1" dirty="0" smtClean="0">
                <a:cs typeface="Arial" panose="020B0604020202020204" pitchFamily="34" charset="0"/>
              </a:rPr>
              <a:t>Gap in number inactive in NI and GB up from 4% to 5% </a:t>
            </a:r>
          </a:p>
          <a:p>
            <a:pPr marL="342900" indent="-342900">
              <a:buFont typeface="Wingdings" panose="05000000000000000000" pitchFamily="2" charset="2"/>
              <a:buChar char="Ø"/>
            </a:pPr>
            <a:endParaRPr lang="en-GB" sz="2400" b="1" dirty="0" smtClean="0">
              <a:cs typeface="Arial" panose="020B0604020202020204" pitchFamily="34" charset="0"/>
            </a:endParaRPr>
          </a:p>
          <a:p>
            <a:pPr marL="342900" indent="-342900">
              <a:lnSpc>
                <a:spcPct val="150000"/>
              </a:lnSpc>
              <a:buFont typeface="Arial" panose="020B0604020202020204" pitchFamily="34" charset="0"/>
              <a:buChar char="•"/>
            </a:pPr>
            <a:r>
              <a:rPr lang="en-GB" sz="2400" b="1" dirty="0" smtClean="0">
                <a:cs typeface="Arial" panose="020B0604020202020204" pitchFamily="34" charset="0"/>
              </a:rPr>
              <a:t>Skills biased technical change </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Changing </a:t>
            </a:r>
            <a:r>
              <a:rPr lang="en-GB" sz="2400" b="1" dirty="0">
                <a:cs typeface="Arial" panose="020B0604020202020204" pitchFamily="34" charset="0"/>
              </a:rPr>
              <a:t>nature of </a:t>
            </a:r>
            <a:r>
              <a:rPr lang="en-GB" sz="2400" b="1" dirty="0" smtClean="0">
                <a:cs typeface="Arial" panose="020B0604020202020204" pitchFamily="34" charset="0"/>
              </a:rPr>
              <a:t>globalisation</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The impact of the UK leaving the EU, and NIs position</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Ageing workforce</a:t>
            </a:r>
          </a:p>
        </p:txBody>
      </p:sp>
    </p:spTree>
    <p:extLst>
      <p:ext uri="{BB962C8B-B14F-4D97-AF65-F5344CB8AC3E}">
        <p14:creationId xmlns:p14="http://schemas.microsoft.com/office/powerpoint/2010/main" val="26952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3787" y="536"/>
            <a:ext cx="9337964" cy="6857464"/>
          </a:xfrm>
          <a:prstGeom prst="rect">
            <a:avLst/>
          </a:prstGeom>
        </p:spPr>
      </p:pic>
      <p:sp>
        <p:nvSpPr>
          <p:cNvPr id="2" name="Title 1"/>
          <p:cNvSpPr>
            <a:spLocks noGrp="1"/>
          </p:cNvSpPr>
          <p:nvPr>
            <p:ph type="title"/>
          </p:nvPr>
        </p:nvSpPr>
        <p:spPr>
          <a:xfrm>
            <a:off x="838200" y="682754"/>
            <a:ext cx="10515600" cy="1325563"/>
          </a:xfrm>
        </p:spPr>
        <p:txBody>
          <a:bodyPr>
            <a:normAutofit/>
          </a:bodyPr>
          <a:lstStyle/>
          <a:p>
            <a:r>
              <a:rPr lang="en-GB" sz="3200" b="1" i="1" dirty="0" smtClean="0">
                <a:solidFill>
                  <a:schemeClr val="accent1">
                    <a:lumMod val="75000"/>
                  </a:schemeClr>
                </a:solidFill>
                <a:latin typeface="Arial" panose="020B0604020202020204" pitchFamily="34" charset="0"/>
                <a:cs typeface="Arial" panose="020B0604020202020204" pitchFamily="34" charset="0"/>
              </a:rPr>
              <a:t>The Skills level of those in employment is changing</a:t>
            </a:r>
            <a:endParaRPr lang="en-GB" sz="3200" b="1" i="1" dirty="0">
              <a:solidFill>
                <a:schemeClr val="accent1">
                  <a:lumMod val="75000"/>
                </a:schemeClr>
              </a:solidFill>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4"/>
          <a:stretch>
            <a:fillRect/>
          </a:stretch>
        </p:blipFill>
        <p:spPr>
          <a:xfrm>
            <a:off x="903371" y="2008317"/>
            <a:ext cx="10238796" cy="3812842"/>
          </a:xfrm>
          <a:prstGeom prst="rect">
            <a:avLst/>
          </a:prstGeom>
        </p:spPr>
      </p:pic>
    </p:spTree>
    <p:extLst>
      <p:ext uri="{BB962C8B-B14F-4D97-AF65-F5344CB8AC3E}">
        <p14:creationId xmlns:p14="http://schemas.microsoft.com/office/powerpoint/2010/main" val="863686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1073" y="536"/>
            <a:ext cx="9156267" cy="6857464"/>
          </a:xfrm>
          <a:prstGeom prst="rect">
            <a:avLst/>
          </a:prstGeom>
        </p:spPr>
      </p:pic>
      <p:sp>
        <p:nvSpPr>
          <p:cNvPr id="7" name="Rectangle 6"/>
          <p:cNvSpPr/>
          <p:nvPr/>
        </p:nvSpPr>
        <p:spPr>
          <a:xfrm>
            <a:off x="1171074" y="1305342"/>
            <a:ext cx="7972926" cy="369332"/>
          </a:xfrm>
          <a:prstGeom prst="rect">
            <a:avLst/>
          </a:prstGeom>
        </p:spPr>
        <p:txBody>
          <a:bodyPr wrap="square">
            <a:spAutoFit/>
          </a:bodyPr>
          <a:lstStyle/>
          <a:p>
            <a:endParaRPr lang="en-GB" dirty="0"/>
          </a:p>
        </p:txBody>
      </p:sp>
      <p:sp>
        <p:nvSpPr>
          <p:cNvPr id="2" name="TextBox 1"/>
          <p:cNvSpPr txBox="1"/>
          <p:nvPr/>
        </p:nvSpPr>
        <p:spPr>
          <a:xfrm>
            <a:off x="1171075" y="870002"/>
            <a:ext cx="10137902" cy="584775"/>
          </a:xfrm>
          <a:prstGeom prst="rect">
            <a:avLst/>
          </a:prstGeom>
          <a:noFill/>
        </p:spPr>
        <p:txBody>
          <a:bodyPr wrap="square" rtlCol="0">
            <a:spAutoFit/>
          </a:bodyPr>
          <a:lstStyle/>
          <a:p>
            <a:r>
              <a:rPr lang="en-GB" sz="3200" b="1" i="1" dirty="0" smtClean="0">
                <a:solidFill>
                  <a:srgbClr val="0070C0"/>
                </a:solidFill>
                <a:latin typeface="Arial" panose="020B0604020202020204" pitchFamily="34" charset="0"/>
                <a:cs typeface="Arial" panose="020B0604020202020204" pitchFamily="34" charset="0"/>
              </a:rPr>
              <a:t>Strategy development – work to date</a:t>
            </a:r>
          </a:p>
        </p:txBody>
      </p:sp>
      <p:sp>
        <p:nvSpPr>
          <p:cNvPr id="3" name="Rectangle 2"/>
          <p:cNvSpPr/>
          <p:nvPr/>
        </p:nvSpPr>
        <p:spPr>
          <a:xfrm>
            <a:off x="1171072" y="1890117"/>
            <a:ext cx="10850240" cy="4893647"/>
          </a:xfrm>
          <a:prstGeom prst="rect">
            <a:avLst/>
          </a:prstGeom>
        </p:spPr>
        <p:txBody>
          <a:bodyPr wrap="square">
            <a:spAutoFit/>
          </a:bodyPr>
          <a:lstStyle/>
          <a:p>
            <a:pPr marL="342900" indent="-342900">
              <a:buFont typeface="Arial" panose="020B0604020202020204" pitchFamily="34" charset="0"/>
              <a:buChar char="•"/>
            </a:pPr>
            <a:r>
              <a:rPr lang="en-GB" sz="2400" b="1" dirty="0" smtClean="0">
                <a:cs typeface="Arial" panose="020B0604020202020204" pitchFamily="34" charset="0"/>
              </a:rPr>
              <a:t>Series of Stakeholder Engagement Events</a:t>
            </a:r>
          </a:p>
          <a:p>
            <a:pPr marL="800100" lvl="1" indent="-342900">
              <a:buFont typeface="Wingdings" panose="05000000000000000000" pitchFamily="2" charset="2"/>
              <a:buChar char="Ø"/>
            </a:pPr>
            <a:r>
              <a:rPr lang="en-GB" sz="2400" b="1" dirty="0">
                <a:cs typeface="Arial" panose="020B0604020202020204" pitchFamily="34" charset="0"/>
              </a:rPr>
              <a:t>Key </a:t>
            </a:r>
            <a:r>
              <a:rPr lang="en-GB" sz="2400" b="1" dirty="0" smtClean="0">
                <a:cs typeface="Arial" panose="020B0604020202020204" pitchFamily="34" charset="0"/>
              </a:rPr>
              <a:t>feedback on </a:t>
            </a:r>
            <a:r>
              <a:rPr lang="en-GB" sz="2400" b="1" dirty="0">
                <a:cs typeface="Arial" panose="020B0604020202020204" pitchFamily="34" charset="0"/>
              </a:rPr>
              <a:t>needing a whole of government approach to coordinate education, training, labour market, migration, and other policies affecting the development and use of skills. </a:t>
            </a:r>
          </a:p>
          <a:p>
            <a:pPr marL="342900" indent="-342900">
              <a:buFont typeface="Wingdings" panose="05000000000000000000" pitchFamily="2" charset="2"/>
              <a:buChar char="Ø"/>
            </a:pPr>
            <a:endParaRPr lang="en-GB" sz="2400" b="1" dirty="0" smtClean="0">
              <a:cs typeface="Arial" panose="020B0604020202020204" pitchFamily="34" charset="0"/>
            </a:endParaRPr>
          </a:p>
          <a:p>
            <a:pPr marL="342900" indent="-342900">
              <a:buFont typeface="Arial" panose="020B0604020202020204" pitchFamily="34" charset="0"/>
              <a:buChar char="•"/>
            </a:pPr>
            <a:r>
              <a:rPr lang="en-GB" sz="2400" b="1" dirty="0" smtClean="0">
                <a:cs typeface="Arial" panose="020B0604020202020204" pitchFamily="34" charset="0"/>
              </a:rPr>
              <a:t>Research</a:t>
            </a:r>
          </a:p>
          <a:p>
            <a:pPr marL="800100" lvl="1" indent="-342900">
              <a:buFont typeface="Wingdings" panose="05000000000000000000" pitchFamily="2" charset="2"/>
              <a:buChar char="Ø"/>
            </a:pPr>
            <a:r>
              <a:rPr lang="en-GB" sz="2400" b="1" dirty="0" smtClean="0">
                <a:cs typeface="Arial" panose="020B0604020202020204" pitchFamily="34" charset="0"/>
              </a:rPr>
              <a:t>Best Practice in Small Advanced Economies</a:t>
            </a:r>
          </a:p>
          <a:p>
            <a:pPr marL="800100" lvl="1" indent="-342900">
              <a:buFont typeface="Wingdings" panose="05000000000000000000" pitchFamily="2" charset="2"/>
              <a:buChar char="Ø"/>
            </a:pPr>
            <a:r>
              <a:rPr lang="en-GB" sz="2400" b="1" dirty="0" smtClean="0">
                <a:cs typeface="Arial" panose="020B0604020202020204" pitchFamily="34" charset="0"/>
              </a:rPr>
              <a:t>Strategic Integration of Skills and Innovation Policy</a:t>
            </a:r>
          </a:p>
          <a:p>
            <a:pPr marL="800100" lvl="1" indent="-342900">
              <a:buFont typeface="Wingdings" panose="05000000000000000000" pitchFamily="2" charset="2"/>
              <a:buChar char="Ø"/>
            </a:pPr>
            <a:r>
              <a:rPr lang="en-GB" sz="2400" b="1" dirty="0" smtClean="0">
                <a:cs typeface="Arial" panose="020B0604020202020204" pitchFamily="34" charset="0"/>
              </a:rPr>
              <a:t>Skills Barometer</a:t>
            </a:r>
          </a:p>
          <a:p>
            <a:pPr marL="800100" lvl="1" indent="-342900">
              <a:buFont typeface="Wingdings" panose="05000000000000000000" pitchFamily="2" charset="2"/>
              <a:buChar char="Ø"/>
            </a:pPr>
            <a:endParaRPr lang="en-GB" sz="2400" b="1" dirty="0" smtClean="0">
              <a:cs typeface="Arial" panose="020B0604020202020204" pitchFamily="34" charset="0"/>
            </a:endParaRPr>
          </a:p>
          <a:p>
            <a:pPr marL="342900" indent="-342900">
              <a:buFont typeface="Arial" panose="020B0604020202020204" pitchFamily="34" charset="0"/>
              <a:buChar char="•"/>
            </a:pPr>
            <a:r>
              <a:rPr lang="en-GB" sz="2400" b="1" dirty="0" smtClean="0">
                <a:cs typeface="Arial" panose="020B0604020202020204" pitchFamily="34" charset="0"/>
              </a:rPr>
              <a:t>OECD engagement – NIC-ICTU involvement and contribution</a:t>
            </a:r>
          </a:p>
          <a:p>
            <a:pPr marL="342900" indent="-342900">
              <a:buFont typeface="Wingdings" panose="05000000000000000000" pitchFamily="2" charset="2"/>
              <a:buChar char="Ø"/>
            </a:pPr>
            <a:endParaRPr lang="en-GB" sz="2400" b="1" dirty="0" smtClean="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GB"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970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1073" y="536"/>
            <a:ext cx="9156267" cy="6857464"/>
          </a:xfrm>
          <a:prstGeom prst="rect">
            <a:avLst/>
          </a:prstGeom>
        </p:spPr>
      </p:pic>
      <p:sp>
        <p:nvSpPr>
          <p:cNvPr id="7" name="Rectangle 6"/>
          <p:cNvSpPr/>
          <p:nvPr/>
        </p:nvSpPr>
        <p:spPr>
          <a:xfrm>
            <a:off x="1171074" y="1305342"/>
            <a:ext cx="7972926" cy="369332"/>
          </a:xfrm>
          <a:prstGeom prst="rect">
            <a:avLst/>
          </a:prstGeom>
        </p:spPr>
        <p:txBody>
          <a:bodyPr wrap="square">
            <a:spAutoFit/>
          </a:bodyPr>
          <a:lstStyle/>
          <a:p>
            <a:endParaRPr lang="en-GB" dirty="0"/>
          </a:p>
        </p:txBody>
      </p:sp>
      <p:sp>
        <p:nvSpPr>
          <p:cNvPr id="8" name="Rounded Rectangle 7"/>
          <p:cNvSpPr/>
          <p:nvPr/>
        </p:nvSpPr>
        <p:spPr>
          <a:xfrm>
            <a:off x="1587315" y="955495"/>
            <a:ext cx="8203474" cy="1218437"/>
          </a:xfrm>
          <a:prstGeom prst="round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latin typeface="Leelawadee" panose="020B0502040204020203" pitchFamily="34" charset="-34"/>
                <a:cs typeface="Leelawadee" panose="020B0502040204020203" pitchFamily="34" charset="-34"/>
              </a:rPr>
              <a:t>OECD Analysis</a:t>
            </a:r>
            <a:endParaRPr lang="en-GB" sz="2800" b="1" dirty="0">
              <a:latin typeface="Leelawadee" panose="020B0502040204020203" pitchFamily="34" charset="-34"/>
              <a:cs typeface="Leelawadee" panose="020B0502040204020203" pitchFamily="34" charset="-34"/>
            </a:endParaRPr>
          </a:p>
        </p:txBody>
      </p:sp>
      <p:sp>
        <p:nvSpPr>
          <p:cNvPr id="9" name="Rounded Rectangle 8"/>
          <p:cNvSpPr/>
          <p:nvPr/>
        </p:nvSpPr>
        <p:spPr>
          <a:xfrm>
            <a:off x="3370395" y="2358416"/>
            <a:ext cx="6420394" cy="885938"/>
          </a:xfrm>
          <a:prstGeom prst="roundRect">
            <a:avLst/>
          </a:prstGeom>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Segoe UI" panose="020B0502040204020203" pitchFamily="34" charset="0"/>
                <a:cs typeface="Segoe UI" panose="020B0502040204020203" pitchFamily="34" charset="0"/>
              </a:rPr>
              <a:t>Creating a culture of </a:t>
            </a:r>
            <a:r>
              <a:rPr lang="en-GB" sz="2400" b="1" dirty="0" smtClean="0">
                <a:latin typeface="Segoe UI" panose="020B0502040204020203" pitchFamily="34" charset="0"/>
                <a:cs typeface="Segoe UI" panose="020B0502040204020203" pitchFamily="34" charset="0"/>
              </a:rPr>
              <a:t>lifelong </a:t>
            </a:r>
            <a:r>
              <a:rPr lang="en-GB" sz="2400" b="1" dirty="0">
                <a:latin typeface="Segoe UI" panose="020B0502040204020203" pitchFamily="34" charset="0"/>
                <a:cs typeface="Segoe UI" panose="020B0502040204020203" pitchFamily="34" charset="0"/>
              </a:rPr>
              <a:t>learning</a:t>
            </a:r>
          </a:p>
        </p:txBody>
      </p:sp>
      <p:sp>
        <p:nvSpPr>
          <p:cNvPr id="10" name="Rounded Rectangle 9"/>
          <p:cNvSpPr/>
          <p:nvPr/>
        </p:nvSpPr>
        <p:spPr>
          <a:xfrm>
            <a:off x="3370395" y="3325814"/>
            <a:ext cx="6420394" cy="885938"/>
          </a:xfrm>
          <a:prstGeom prst="roundRect">
            <a:avLst/>
          </a:prstGeom>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Reducing </a:t>
            </a:r>
            <a:r>
              <a:rPr lang="en-GB" sz="2400" b="1" dirty="0" smtClean="0">
                <a:latin typeface="Segoe UI" panose="020B0502040204020203" pitchFamily="34" charset="0"/>
                <a:cs typeface="Segoe UI" panose="020B0502040204020203" pitchFamily="34" charset="0"/>
              </a:rPr>
              <a:t>Skills Imbalances</a:t>
            </a:r>
            <a:endParaRPr lang="en-GB" sz="2400" b="1" dirty="0">
              <a:latin typeface="Segoe UI" panose="020B0502040204020203" pitchFamily="34" charset="0"/>
              <a:cs typeface="Segoe UI" panose="020B0502040204020203" pitchFamily="34" charset="0"/>
            </a:endParaRPr>
          </a:p>
        </p:txBody>
      </p:sp>
      <p:sp>
        <p:nvSpPr>
          <p:cNvPr id="11" name="Rounded Rectangle 10"/>
          <p:cNvSpPr/>
          <p:nvPr/>
        </p:nvSpPr>
        <p:spPr>
          <a:xfrm>
            <a:off x="3370395" y="4293212"/>
            <a:ext cx="6420394" cy="885938"/>
          </a:xfrm>
          <a:prstGeom prst="roundRect">
            <a:avLst/>
          </a:prstGeom>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Effectively </a:t>
            </a:r>
            <a:r>
              <a:rPr lang="en-GB" sz="2400" b="1" dirty="0" smtClean="0">
                <a:latin typeface="Segoe UI" panose="020B0502040204020203" pitchFamily="34" charset="0"/>
                <a:cs typeface="Segoe UI" panose="020B0502040204020203" pitchFamily="34" charset="0"/>
              </a:rPr>
              <a:t>using skills </a:t>
            </a:r>
            <a:r>
              <a:rPr lang="en-GB" sz="2400" dirty="0" smtClean="0">
                <a:latin typeface="Segoe UI" panose="020B0502040204020203" pitchFamily="34" charset="0"/>
                <a:cs typeface="Segoe UI" panose="020B0502040204020203" pitchFamily="34" charset="0"/>
              </a:rPr>
              <a:t>in workplace</a:t>
            </a:r>
            <a:endParaRPr lang="en-GB" sz="2400" dirty="0">
              <a:latin typeface="Segoe UI" panose="020B0502040204020203" pitchFamily="34" charset="0"/>
              <a:cs typeface="Segoe UI" panose="020B0502040204020203" pitchFamily="34" charset="0"/>
            </a:endParaRPr>
          </a:p>
        </p:txBody>
      </p:sp>
      <p:sp>
        <p:nvSpPr>
          <p:cNvPr id="12" name="Rounded Rectangle 11"/>
          <p:cNvSpPr/>
          <p:nvPr/>
        </p:nvSpPr>
        <p:spPr>
          <a:xfrm>
            <a:off x="3370395" y="5260610"/>
            <a:ext cx="6420394" cy="885938"/>
          </a:xfrm>
          <a:prstGeom prst="roundRect">
            <a:avLst/>
          </a:prstGeom>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Strengthening the </a:t>
            </a:r>
            <a:r>
              <a:rPr lang="en-GB" sz="2400" b="1" dirty="0" smtClean="0">
                <a:latin typeface="Segoe UI" panose="020B0502040204020203" pitchFamily="34" charset="0"/>
                <a:cs typeface="Segoe UI" panose="020B0502040204020203" pitchFamily="34" charset="0"/>
              </a:rPr>
              <a:t>governance </a:t>
            </a:r>
            <a:r>
              <a:rPr lang="en-GB" sz="2400" dirty="0" smtClean="0">
                <a:latin typeface="Segoe UI" panose="020B0502040204020203" pitchFamily="34" charset="0"/>
                <a:cs typeface="Segoe UI" panose="020B0502040204020203" pitchFamily="34" charset="0"/>
              </a:rPr>
              <a:t>of skills policies</a:t>
            </a:r>
            <a:endParaRPr lang="en-GB" sz="2400" dirty="0">
              <a:latin typeface="Segoe UI" panose="020B0502040204020203" pitchFamily="34" charset="0"/>
              <a:cs typeface="Segoe UI" panose="020B0502040204020203" pitchFamily="34" charset="0"/>
            </a:endParaRPr>
          </a:p>
        </p:txBody>
      </p:sp>
      <p:sp>
        <p:nvSpPr>
          <p:cNvPr id="13" name="Rounded Rectangle 12"/>
          <p:cNvSpPr/>
          <p:nvPr/>
        </p:nvSpPr>
        <p:spPr>
          <a:xfrm>
            <a:off x="1587315" y="2358415"/>
            <a:ext cx="1402080" cy="885938"/>
          </a:xfrm>
          <a:prstGeom prst="roundRect">
            <a:avLst/>
          </a:prstGeom>
          <a:solidFill>
            <a:srgbClr val="1F497D"/>
          </a:solidFill>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1</a:t>
            </a:r>
            <a:endParaRPr lang="en-GB" sz="2400" dirty="0">
              <a:latin typeface="Segoe UI" panose="020B0502040204020203" pitchFamily="34" charset="0"/>
              <a:cs typeface="Segoe UI" panose="020B0502040204020203" pitchFamily="34" charset="0"/>
            </a:endParaRPr>
          </a:p>
        </p:txBody>
      </p:sp>
      <p:sp>
        <p:nvSpPr>
          <p:cNvPr id="14" name="Rounded Rectangle 13"/>
          <p:cNvSpPr/>
          <p:nvPr/>
        </p:nvSpPr>
        <p:spPr>
          <a:xfrm>
            <a:off x="1587315" y="3325814"/>
            <a:ext cx="1402080" cy="869579"/>
          </a:xfrm>
          <a:prstGeom prst="roundRect">
            <a:avLst/>
          </a:prstGeom>
          <a:solidFill>
            <a:srgbClr val="1F497D"/>
          </a:solidFill>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2</a:t>
            </a:r>
            <a:endParaRPr lang="en-GB" sz="2400" dirty="0">
              <a:latin typeface="Segoe UI" panose="020B0502040204020203" pitchFamily="34" charset="0"/>
              <a:cs typeface="Segoe UI" panose="020B0502040204020203" pitchFamily="34" charset="0"/>
            </a:endParaRPr>
          </a:p>
        </p:txBody>
      </p:sp>
      <p:sp>
        <p:nvSpPr>
          <p:cNvPr id="15" name="Rounded Rectangle 14"/>
          <p:cNvSpPr/>
          <p:nvPr/>
        </p:nvSpPr>
        <p:spPr>
          <a:xfrm>
            <a:off x="1587315" y="4276854"/>
            <a:ext cx="1402080" cy="902296"/>
          </a:xfrm>
          <a:prstGeom prst="roundRect">
            <a:avLst/>
          </a:prstGeom>
          <a:solidFill>
            <a:srgbClr val="1F497D"/>
          </a:solidFill>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latin typeface="Segoe UI" panose="020B0502040204020203" pitchFamily="34" charset="0"/>
                <a:cs typeface="Segoe UI" panose="020B0502040204020203" pitchFamily="34" charset="0"/>
              </a:rPr>
              <a:t>3</a:t>
            </a:r>
            <a:endParaRPr lang="en-GB" sz="2400" dirty="0">
              <a:latin typeface="Segoe UI" panose="020B0502040204020203" pitchFamily="34" charset="0"/>
              <a:cs typeface="Segoe UI" panose="020B0502040204020203" pitchFamily="34" charset="0"/>
            </a:endParaRPr>
          </a:p>
        </p:txBody>
      </p:sp>
      <p:sp>
        <p:nvSpPr>
          <p:cNvPr id="16" name="Rounded Rectangle 15"/>
          <p:cNvSpPr/>
          <p:nvPr/>
        </p:nvSpPr>
        <p:spPr>
          <a:xfrm>
            <a:off x="1587315" y="5260610"/>
            <a:ext cx="1402080" cy="885938"/>
          </a:xfrm>
          <a:prstGeom prst="roundRect">
            <a:avLst/>
          </a:prstGeom>
          <a:solidFill>
            <a:srgbClr val="1F497D"/>
          </a:solidFill>
          <a:ln>
            <a:solidFill>
              <a:srgbClr val="508C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Segoe UI" panose="020B0502040204020203" pitchFamily="34" charset="0"/>
                <a:cs typeface="Segoe UI" panose="020B0502040204020203" pitchFamily="34" charset="0"/>
              </a:rPr>
              <a:t>4</a:t>
            </a:r>
          </a:p>
        </p:txBody>
      </p:sp>
    </p:spTree>
    <p:extLst>
      <p:ext uri="{BB962C8B-B14F-4D97-AF65-F5344CB8AC3E}">
        <p14:creationId xmlns:p14="http://schemas.microsoft.com/office/powerpoint/2010/main" val="3234018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1073" y="536"/>
            <a:ext cx="9156267" cy="6857464"/>
          </a:xfrm>
          <a:prstGeom prst="rect">
            <a:avLst/>
          </a:prstGeom>
        </p:spPr>
      </p:pic>
      <p:graphicFrame>
        <p:nvGraphicFramePr>
          <p:cNvPr id="4" name="Content Placeholder 3"/>
          <p:cNvGraphicFramePr>
            <a:graphicFrameLocks noGrp="1"/>
          </p:cNvGraphicFramePr>
          <p:nvPr>
            <p:ph idx="1"/>
            <p:extLst/>
          </p:nvPr>
        </p:nvGraphicFramePr>
        <p:xfrm>
          <a:off x="838200" y="1533064"/>
          <a:ext cx="10515600" cy="43543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2054088" y="5654491"/>
            <a:ext cx="2160104" cy="461665"/>
          </a:xfrm>
          <a:prstGeom prst="rect">
            <a:avLst/>
          </a:prstGeom>
          <a:noFill/>
        </p:spPr>
        <p:txBody>
          <a:bodyPr wrap="square" rtlCol="0">
            <a:spAutoFit/>
          </a:bodyPr>
          <a:lstStyle/>
          <a:p>
            <a:r>
              <a:rPr lang="en-GB" sz="2400" b="1" dirty="0" smtClean="0"/>
              <a:t>Governance </a:t>
            </a:r>
            <a:endParaRPr lang="en-GB" sz="2400" b="1" dirty="0"/>
          </a:p>
        </p:txBody>
      </p:sp>
      <p:sp>
        <p:nvSpPr>
          <p:cNvPr id="6" name="TextBox 5"/>
          <p:cNvSpPr txBox="1"/>
          <p:nvPr/>
        </p:nvSpPr>
        <p:spPr>
          <a:xfrm>
            <a:off x="8437494" y="5694249"/>
            <a:ext cx="2345636" cy="461664"/>
          </a:xfrm>
          <a:prstGeom prst="rect">
            <a:avLst/>
          </a:prstGeom>
          <a:noFill/>
        </p:spPr>
        <p:txBody>
          <a:bodyPr wrap="square" rtlCol="0">
            <a:spAutoFit/>
          </a:bodyPr>
          <a:lstStyle/>
          <a:p>
            <a:r>
              <a:rPr lang="en-US" sz="2400" b="1" dirty="0" smtClean="0"/>
              <a:t>Investment</a:t>
            </a:r>
            <a:endParaRPr lang="en-GB" sz="2400" b="1" dirty="0"/>
          </a:p>
        </p:txBody>
      </p:sp>
      <p:sp>
        <p:nvSpPr>
          <p:cNvPr id="2" name="TextBox 1"/>
          <p:cNvSpPr txBox="1"/>
          <p:nvPr/>
        </p:nvSpPr>
        <p:spPr>
          <a:xfrm>
            <a:off x="5107057" y="5654491"/>
            <a:ext cx="2491409" cy="461665"/>
          </a:xfrm>
          <a:prstGeom prst="rect">
            <a:avLst/>
          </a:prstGeom>
          <a:noFill/>
        </p:spPr>
        <p:txBody>
          <a:bodyPr wrap="square" rtlCol="0">
            <a:spAutoFit/>
          </a:bodyPr>
          <a:lstStyle/>
          <a:p>
            <a:r>
              <a:rPr lang="en-GB" sz="2400" b="1" dirty="0" smtClean="0"/>
              <a:t>Policy Cohesion</a:t>
            </a:r>
            <a:r>
              <a:rPr lang="en-GB" sz="2400" dirty="0" smtClean="0"/>
              <a:t> </a:t>
            </a:r>
            <a:endParaRPr lang="en-GB" sz="2400" dirty="0"/>
          </a:p>
        </p:txBody>
      </p:sp>
      <p:sp>
        <p:nvSpPr>
          <p:cNvPr id="3" name="TextBox 2"/>
          <p:cNvSpPr txBox="1"/>
          <p:nvPr/>
        </p:nvSpPr>
        <p:spPr>
          <a:xfrm>
            <a:off x="1086679" y="719587"/>
            <a:ext cx="6806745" cy="584775"/>
          </a:xfrm>
          <a:prstGeom prst="rect">
            <a:avLst/>
          </a:prstGeom>
          <a:noFill/>
        </p:spPr>
        <p:txBody>
          <a:bodyPr wrap="square" rtlCol="0">
            <a:spAutoFit/>
          </a:bodyPr>
          <a:lstStyle/>
          <a:p>
            <a:r>
              <a:rPr lang="en-GB" sz="3200" b="1" i="1" dirty="0" smtClean="0">
                <a:solidFill>
                  <a:srgbClr val="0070C0"/>
                </a:solidFill>
                <a:latin typeface="Arial" panose="020B0604020202020204" pitchFamily="34" charset="0"/>
                <a:cs typeface="Arial" panose="020B0604020202020204" pitchFamily="34" charset="0"/>
              </a:rPr>
              <a:t>Skills Strategy Policy Objectives</a:t>
            </a:r>
            <a:endParaRPr lang="en-GB" sz="3200" b="1" i="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8011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eneric Slides with skills logo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1074" y="-5536"/>
            <a:ext cx="9144000" cy="6857464"/>
          </a:xfrm>
          <a:prstGeom prst="rect">
            <a:avLst/>
          </a:prstGeom>
        </p:spPr>
      </p:pic>
      <p:sp>
        <p:nvSpPr>
          <p:cNvPr id="7" name="Rectangle 6"/>
          <p:cNvSpPr/>
          <p:nvPr/>
        </p:nvSpPr>
        <p:spPr>
          <a:xfrm>
            <a:off x="1171074" y="1305342"/>
            <a:ext cx="7972926" cy="369332"/>
          </a:xfrm>
          <a:prstGeom prst="rect">
            <a:avLst/>
          </a:prstGeom>
        </p:spPr>
        <p:txBody>
          <a:bodyPr wrap="square">
            <a:spAutoFit/>
          </a:bodyPr>
          <a:lstStyle/>
          <a:p>
            <a:endParaRPr lang="en-GB" dirty="0">
              <a:solidFill>
                <a:prstClr val="black"/>
              </a:solidFill>
            </a:endParaRPr>
          </a:p>
        </p:txBody>
      </p:sp>
      <p:sp>
        <p:nvSpPr>
          <p:cNvPr id="2" name="TextBox 1"/>
          <p:cNvSpPr txBox="1"/>
          <p:nvPr/>
        </p:nvSpPr>
        <p:spPr>
          <a:xfrm>
            <a:off x="1171073" y="1490008"/>
            <a:ext cx="10268541" cy="4524315"/>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400" b="1" dirty="0" smtClean="0">
                <a:cs typeface="Arial" panose="020B0604020202020204" pitchFamily="34" charset="0"/>
              </a:rPr>
              <a:t>March: Update to DfE Committee on Skills Strategy Development</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March: </a:t>
            </a:r>
            <a:r>
              <a:rPr lang="en-GB" sz="2400" b="1" dirty="0">
                <a:cs typeface="Arial" panose="020B0604020202020204" pitchFamily="34" charset="0"/>
              </a:rPr>
              <a:t>Evaluation of 2011-2020 Skills </a:t>
            </a:r>
            <a:r>
              <a:rPr lang="en-GB" sz="2400" b="1" dirty="0" smtClean="0">
                <a:cs typeface="Arial" panose="020B0604020202020204" pitchFamily="34" charset="0"/>
              </a:rPr>
              <a:t>Strategy published</a:t>
            </a:r>
            <a:endParaRPr lang="en-GB" sz="2400" b="1" dirty="0">
              <a:cs typeface="Arial" panose="020B0604020202020204" pitchFamily="34" charset="0"/>
            </a:endParaRPr>
          </a:p>
          <a:p>
            <a:pPr marL="342900" indent="-342900">
              <a:lnSpc>
                <a:spcPct val="150000"/>
              </a:lnSpc>
              <a:buFont typeface="Arial" panose="020B0604020202020204" pitchFamily="34" charset="0"/>
              <a:buChar char="•"/>
            </a:pPr>
            <a:r>
              <a:rPr lang="en-GB" sz="2400" b="1" dirty="0" smtClean="0">
                <a:cs typeface="Arial" panose="020B0604020202020204" pitchFamily="34" charset="0"/>
              </a:rPr>
              <a:t>May: </a:t>
            </a:r>
            <a:r>
              <a:rPr lang="en-GB" sz="2400" b="1" dirty="0">
                <a:cs typeface="Arial" panose="020B0604020202020204" pitchFamily="34" charset="0"/>
              </a:rPr>
              <a:t>Research on Skills spending across government</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June: Final OECD Report</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Summer </a:t>
            </a:r>
            <a:r>
              <a:rPr lang="en-GB" sz="2400" b="1" dirty="0">
                <a:cs typeface="Arial" panose="020B0604020202020204" pitchFamily="34" charset="0"/>
              </a:rPr>
              <a:t>2020: Publication of Interim Report, for </a:t>
            </a:r>
            <a:r>
              <a:rPr lang="en-GB" sz="2400" b="1" dirty="0" smtClean="0">
                <a:cs typeface="Arial" panose="020B0604020202020204" pitchFamily="34" charset="0"/>
              </a:rPr>
              <a:t>Consultation</a:t>
            </a:r>
          </a:p>
          <a:p>
            <a:pPr marL="342900" indent="-342900">
              <a:lnSpc>
                <a:spcPct val="150000"/>
              </a:lnSpc>
              <a:buFont typeface="Arial" panose="020B0604020202020204" pitchFamily="34" charset="0"/>
              <a:buChar char="•"/>
            </a:pPr>
            <a:r>
              <a:rPr lang="en-GB" sz="2400" b="1" dirty="0" smtClean="0">
                <a:cs typeface="Arial" panose="020B0604020202020204" pitchFamily="34" charset="0"/>
              </a:rPr>
              <a:t>Autumn 2020: Final Strategy development, engagement with Board, Committee, Executive</a:t>
            </a:r>
            <a:endParaRPr lang="en-GB" sz="2400" b="1" dirty="0">
              <a:cs typeface="Arial" panose="020B0604020202020204" pitchFamily="34" charset="0"/>
            </a:endParaRPr>
          </a:p>
          <a:p>
            <a:pPr marL="342900" indent="-342900">
              <a:lnSpc>
                <a:spcPct val="150000"/>
              </a:lnSpc>
              <a:buFont typeface="Arial" panose="020B0604020202020204" pitchFamily="34" charset="0"/>
              <a:buChar char="•"/>
            </a:pPr>
            <a:r>
              <a:rPr lang="en-GB" sz="2400" b="1" dirty="0" smtClean="0">
                <a:cs typeface="Arial" panose="020B0604020202020204" pitchFamily="34" charset="0"/>
              </a:rPr>
              <a:t>Winter 2020: Formal Launch of Skills Strategy</a:t>
            </a:r>
          </a:p>
        </p:txBody>
      </p:sp>
      <p:sp>
        <p:nvSpPr>
          <p:cNvPr id="6" name="TextBox 5"/>
          <p:cNvSpPr txBox="1"/>
          <p:nvPr/>
        </p:nvSpPr>
        <p:spPr>
          <a:xfrm>
            <a:off x="1171075" y="812632"/>
            <a:ext cx="10137902" cy="584775"/>
          </a:xfrm>
          <a:prstGeom prst="rect">
            <a:avLst/>
          </a:prstGeom>
          <a:noFill/>
        </p:spPr>
        <p:txBody>
          <a:bodyPr wrap="square" rtlCol="0">
            <a:spAutoFit/>
          </a:bodyPr>
          <a:lstStyle/>
          <a:p>
            <a:r>
              <a:rPr lang="en-GB" sz="3200" b="1" i="1" dirty="0" smtClean="0">
                <a:solidFill>
                  <a:srgbClr val="0070C0"/>
                </a:solidFill>
                <a:cs typeface="Arial" panose="020B0604020202020204" pitchFamily="34" charset="0"/>
              </a:rPr>
              <a:t>Next Steps</a:t>
            </a:r>
          </a:p>
        </p:txBody>
      </p:sp>
    </p:spTree>
    <p:extLst>
      <p:ext uri="{BB962C8B-B14F-4D97-AF65-F5344CB8AC3E}">
        <p14:creationId xmlns:p14="http://schemas.microsoft.com/office/powerpoint/2010/main" val="635839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2266</TotalTime>
  <Words>1698</Words>
  <Application>Microsoft Office PowerPoint</Application>
  <PresentationFormat>Widescreen</PresentationFormat>
  <Paragraphs>198</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Leelawadee</vt:lpstr>
      <vt:lpstr>Segoe UI</vt:lpstr>
      <vt:lpstr>Verdana</vt:lpstr>
      <vt:lpstr>Wingdings</vt:lpstr>
      <vt:lpstr>Office Theme</vt:lpstr>
      <vt:lpstr>PowerPoint Presentation</vt:lpstr>
      <vt:lpstr>PowerPoint Presentation</vt:lpstr>
      <vt:lpstr>PowerPoint Presentation</vt:lpstr>
      <vt:lpstr>PowerPoint Presentation</vt:lpstr>
      <vt:lpstr>The Skills level of those in employment is changing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NICS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Damien Ryan</dc:creator>
  <cp:lastModifiedBy>Terry Park</cp:lastModifiedBy>
  <cp:revision>267</cp:revision>
  <cp:lastPrinted>2019-02-26T16:26:54Z</cp:lastPrinted>
  <dcterms:created xsi:type="dcterms:W3CDTF">2018-02-14T11:25:45Z</dcterms:created>
  <dcterms:modified xsi:type="dcterms:W3CDTF">2020-03-09T15:45:33Z</dcterms:modified>
</cp:coreProperties>
</file>