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1" r:id="rId2"/>
    <p:sldId id="348" r:id="rId3"/>
    <p:sldId id="343" r:id="rId4"/>
    <p:sldId id="342" r:id="rId5"/>
    <p:sldId id="329" r:id="rId6"/>
    <p:sldId id="351" r:id="rId7"/>
    <p:sldId id="257" r:id="rId8"/>
    <p:sldId id="328" r:id="rId9"/>
    <p:sldId id="340" r:id="rId10"/>
    <p:sldId id="337" r:id="rId11"/>
    <p:sldId id="336" r:id="rId12"/>
    <p:sldId id="349" r:id="rId13"/>
    <p:sldId id="353" r:id="rId14"/>
    <p:sldId id="331" r:id="rId15"/>
    <p:sldId id="332" r:id="rId16"/>
    <p:sldId id="352" r:id="rId17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BF41"/>
    <a:srgbClr val="1B6E6C"/>
    <a:srgbClr val="C6D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697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C43AE-A9BF-4735-AC0E-3BB25689DDA4}" type="datetimeFigureOut">
              <a:rPr lang="en-IE" smtClean="0"/>
              <a:t>10/03/2020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697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9DE63-5DDA-4557-A6C8-ADE80E7B646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04653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697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C9999-2D28-4F9E-9CFF-C3486FF548EC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202" y="3271104"/>
            <a:ext cx="7942238" cy="26764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697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6AB60-092D-407E-B3DF-35AEE1DA38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508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6AB60-092D-407E-B3DF-35AEE1DA38F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762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6AB60-092D-407E-B3DF-35AEE1DA38F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621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6AB60-092D-407E-B3DF-35AEE1DA38F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676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6AB60-092D-407E-B3DF-35AEE1DA38F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369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6AB60-092D-407E-B3DF-35AEE1DA38F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624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CB081-3A9F-4ACF-8204-4C0FAF3AB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06465B-33B1-403F-8EE3-11AEB04B9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A37AE-CA36-4351-AD24-DF3908118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5F34F-4911-4F04-A4DA-88C02A9F8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42FB7-ADCA-4D46-AC96-0658EFDC1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535AB9-8F23-41B8-B89D-2C6CCC587C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21800" y="23813"/>
            <a:ext cx="2870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9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39A7A-7D73-4B5E-B604-B018FD5E4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48C8C-BB58-4F38-BCF5-989A50965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9F571-F0C4-4590-81DE-AC70666F1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E363B-F8C9-42B5-A80D-17C61AAB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74B7B-CF81-4F03-AB89-EA99DAE25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15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6E9E6-5246-49F0-B340-76D4FD2C36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417BF-AFCC-415E-A209-861A10058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A63FD-D2B4-493E-87A4-19A7C9D35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9E526-9AB9-4D73-8BB3-253456FB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8FFE0-974F-47F6-BDAB-E71D01F31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49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D2321-9EC2-4A21-87DF-9F1A59A4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22BC1-875D-4E7A-A069-F5E143D7F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B9195-02A5-4954-8EEB-B7ACA6688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1C496-BABA-4EE1-9616-D1BC3BD75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7300A-768C-46AA-93F5-E550E660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884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C01BB-860B-4A9E-8B16-26CEA15BB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5FAA4-8D1C-4774-A92E-87F16FB37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8648E-7DE4-447B-81EC-CC6802942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529C4-3AEE-403B-9152-6EFBDB70C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E5927-C7E1-4482-AC9E-9E4CC23AD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33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F21B1-7A83-4D0E-A772-49202B58D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BED01-8D9E-464E-A2CF-D8E637F0E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79E3F7-BD53-49AC-BA0F-C58A997A8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4F6181-2543-44D5-88FA-34B496887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C40B8-4172-4089-8789-293D6D82C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4F9A1-0A69-41C8-9FC4-462CA2E17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68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8456D-4C1E-453F-BBAD-E33E69F5E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41695-7EC3-4A74-ACAC-F94EF235B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74A8EC-A30F-48EA-B8C7-1AF934C5A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180A0F-D7F0-4B65-8C63-89353FB3FB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9E8977-7BB3-40E8-AAD6-BE7BECC4C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A48A0F-B9C8-461C-AAFA-0C2A72CA0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1978D2-4C94-48E7-8552-74BB72344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49192E-B00B-4E11-AABA-C308E91A6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970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A341C-0365-4356-89DA-4A9CDFEA3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2C45F-7BBC-484A-BC7E-6F7D71C3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5E8514-752C-44DD-9E94-ED23E6A09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C8F4D5-8F10-43F5-B0F5-5D2E8232A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68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819003-7061-4B39-80A4-BB7B67EF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00E735-2854-4899-9D55-7AA417375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0B037-AD77-4642-A4FE-D9F2E824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02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9F474-C0E8-4810-95A5-A3AB29244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04322-B004-4776-AE86-5564709E5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C932B7-9AB5-4ECE-B3B3-8742D79EBB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C56D6-653B-4AAA-93AF-5DA2EDC14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5678E-C6E0-4F41-92AC-DF209362A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9BD819-60BC-458A-B6B2-28D6DC288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390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70C99-036F-4112-A24D-B7B2C3018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AB5FD-28EC-435C-A453-EA24FE3F89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10EA1-0113-41FF-B89F-E464873EC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35020A-428D-42D0-8FB0-68A6D5F62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9A6D14-8E3C-4471-B1D7-7467B299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6DD475-04A7-4F76-859B-41361216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304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2D2BF-47BB-4DB1-93BC-0FEA0C06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C66A3-E9FF-4AEA-A66E-78870432B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DEB48-1F79-4097-904D-0E76B7927A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4C597-B13E-4AB6-95CA-80DDF93B94DA}" type="datetimeFigureOut">
              <a:rPr lang="en-GB" smtClean="0"/>
              <a:t>10/03/2020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A7101-CC5D-4463-A775-AC0B75C95B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3A974-D801-4B99-A603-167F597CD6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421BB2-CE58-4D20-9101-1F4F39B8A05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321800" y="0"/>
            <a:ext cx="2870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40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iaran.nugent@nerinstitute.ne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iaran.nugent@nerinstitute.ne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0AE067-BDD4-43AE-BAF0-6BD4EDAE9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" y="0"/>
            <a:ext cx="2683091" cy="15114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DD66392-AEA4-4660-85B6-A640AC846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745" y="1825625"/>
            <a:ext cx="8305102" cy="23098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>Matching skills needs with skills reserves:</a:t>
            </a:r>
            <a:br>
              <a:rPr lang="en-GB" sz="36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</a:br>
            <a:r>
              <a:rPr lang="en-GB" sz="36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> </a:t>
            </a:r>
            <a:br>
              <a:rPr lang="en-GB" sz="3600" b="1" dirty="0">
                <a:solidFill>
                  <a:srgbClr val="2F7C7F"/>
                </a:solidFill>
                <a:latin typeface="Playfair Display" pitchFamily="2" charset="77"/>
              </a:rPr>
            </a:br>
            <a:r>
              <a:rPr lang="en-IE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>Protecting workers and communities for a Just Transition.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2DD64E-E74B-401E-95F4-F95350DAB7B6}"/>
              </a:ext>
            </a:extLst>
          </p:cNvPr>
          <p:cNvSpPr txBox="1"/>
          <p:nvPr/>
        </p:nvSpPr>
        <p:spPr>
          <a:xfrm>
            <a:off x="973123" y="4126715"/>
            <a:ext cx="7524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10</a:t>
            </a:r>
            <a:r>
              <a:rPr lang="en-IE" sz="2400" b="1" baseline="30000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th</a:t>
            </a:r>
            <a:r>
              <a:rPr lang="en-IE" sz="2400" b="1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 March 2020</a:t>
            </a:r>
          </a:p>
          <a:p>
            <a:r>
              <a:rPr lang="en-IE" sz="2400" b="1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Union Learning Conference 2020</a:t>
            </a:r>
            <a:br>
              <a:rPr lang="en-IE" sz="2400" b="1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</a:br>
            <a:r>
              <a:rPr lang="en-IE" sz="2400" b="1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Newtownabbey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F88042-3C45-4A7E-A082-DB73669AA66B}"/>
              </a:ext>
            </a:extLst>
          </p:cNvPr>
          <p:cNvSpPr/>
          <p:nvPr/>
        </p:nvSpPr>
        <p:spPr>
          <a:xfrm>
            <a:off x="973123" y="5210230"/>
            <a:ext cx="6096000" cy="12262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IE" sz="1600" b="1" dirty="0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Paul </a:t>
            </a:r>
            <a:r>
              <a:rPr lang="en-IE" sz="1600" b="1" dirty="0" err="1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Goldrick</a:t>
            </a:r>
            <a:r>
              <a:rPr lang="en-IE" sz="1600" b="1" dirty="0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-Kelly</a:t>
            </a:r>
            <a:r>
              <a:rPr lang="en-IE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en-IE" sz="1600" b="1" dirty="0">
                <a:solidFill>
                  <a:srgbClr val="98C12C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Twitter: </a:t>
            </a:r>
            <a:r>
              <a:rPr lang="en-IE" sz="1600" dirty="0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@</a:t>
            </a:r>
            <a:r>
              <a:rPr lang="en-IE" sz="1600" dirty="0" err="1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PaulGK_NERI</a:t>
            </a:r>
            <a:endParaRPr lang="en-IE" sz="1600" dirty="0">
              <a:solidFill>
                <a:srgbClr val="0B3B64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IE" sz="1600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EMAIL: </a:t>
            </a:r>
            <a:r>
              <a:rPr lang="en-IE" sz="1600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  <a:hlinkClick r:id="rId4"/>
              </a:rPr>
              <a:t>paulgk@nerinstitute.net</a:t>
            </a:r>
            <a:endParaRPr lang="en-IE" sz="1600" dirty="0">
              <a:solidFill>
                <a:srgbClr val="0B3B64"/>
              </a:solidFill>
              <a:latin typeface="Roboto Slab" pitchFamily="2" charset="0"/>
              <a:ea typeface="Roboto Slab" pitchFamily="2" charset="0"/>
              <a:cs typeface="Open Sans Light" panose="020B0306030504020204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IE" sz="1600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WEBSITE: www.nerinstitute.net</a:t>
            </a:r>
          </a:p>
        </p:txBody>
      </p:sp>
    </p:spTree>
    <p:extLst>
      <p:ext uri="{BB962C8B-B14F-4D97-AF65-F5344CB8AC3E}">
        <p14:creationId xmlns:p14="http://schemas.microsoft.com/office/powerpoint/2010/main" val="1393148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40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Continued…</a:t>
            </a:r>
            <a:endParaRPr lang="en-IE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96359"/>
            <a:ext cx="10515600" cy="376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36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Highly educated and inactive</a:t>
            </a:r>
            <a:br>
              <a:rPr lang="en-IE" sz="40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</a:br>
            <a:endParaRPr lang="en-IE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17720"/>
            <a:ext cx="10515600" cy="3724970"/>
          </a:xfrm>
        </p:spPr>
      </p:pic>
    </p:spTree>
    <p:extLst>
      <p:ext uri="{BB962C8B-B14F-4D97-AF65-F5344CB8AC3E}">
        <p14:creationId xmlns:p14="http://schemas.microsoft.com/office/powerpoint/2010/main" val="1132308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DF66E-37A2-44BF-8D00-FFBD56996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Skills Demand for the green economy UK</a:t>
            </a:r>
            <a:br>
              <a:rPr lang="en-IE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</a:br>
            <a:endParaRPr lang="en-IE" sz="3600" dirty="0"/>
          </a:p>
        </p:txBody>
      </p:sp>
      <p:pic>
        <p:nvPicPr>
          <p:cNvPr id="9" name="Content Placeholder 8" descr="A picture containing train&#10;&#10;Description automatically generated">
            <a:extLst>
              <a:ext uri="{FF2B5EF4-FFF2-40B4-BE49-F238E27FC236}">
                <a16:creationId xmlns:a16="http://schemas.microsoft.com/office/drawing/2014/main" id="{E641CFB4-E38D-46C0-B30A-365EF78A60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515600" cy="4802187"/>
          </a:xfrm>
        </p:spPr>
      </p:pic>
    </p:spTree>
    <p:extLst>
      <p:ext uri="{BB962C8B-B14F-4D97-AF65-F5344CB8AC3E}">
        <p14:creationId xmlns:p14="http://schemas.microsoft.com/office/powerpoint/2010/main" val="3051290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F06D0-5146-45A0-A958-118558073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UK regional picture </a:t>
            </a:r>
            <a:br>
              <a:rPr lang="en-IE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</a:br>
            <a:r>
              <a:rPr lang="en-IE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(Robins et al., 2019)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F0DF167-B40C-4ED5-A60B-9E22C0194B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105155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98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40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Lessons for managing transition</a:t>
            </a:r>
            <a:br>
              <a:rPr lang="en-IE" sz="40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</a:br>
            <a:endParaRPr lang="en-IE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2400" dirty="0">
                <a:latin typeface="Open Sans Light"/>
              </a:rPr>
              <a:t>There are successful and unsuccessful examples of transition experience.</a:t>
            </a:r>
          </a:p>
          <a:p>
            <a:endParaRPr lang="en-IE" sz="2400" dirty="0">
              <a:latin typeface="Open Sans Light"/>
            </a:endParaRPr>
          </a:p>
          <a:p>
            <a:r>
              <a:rPr lang="en-IE" sz="2400" dirty="0">
                <a:latin typeface="Open Sans Light"/>
              </a:rPr>
              <a:t>International lessons include:</a:t>
            </a:r>
          </a:p>
          <a:p>
            <a:pPr lvl="1"/>
            <a:r>
              <a:rPr lang="en-IE" sz="2000" dirty="0">
                <a:latin typeface="Open Sans Light"/>
              </a:rPr>
              <a:t>Agreed Transition timelines through  meaningful social dialogue. This allows for pro-active as opposed to reactive policy responses.</a:t>
            </a:r>
          </a:p>
          <a:p>
            <a:pPr lvl="1"/>
            <a:r>
              <a:rPr lang="en-IE" sz="2000" dirty="0">
                <a:latin typeface="Open Sans Light"/>
              </a:rPr>
              <a:t>Inclusion of local bodies in planning – various levels of government, local actors.</a:t>
            </a:r>
          </a:p>
          <a:p>
            <a:pPr lvl="1"/>
            <a:r>
              <a:rPr lang="en-IE" sz="2000" dirty="0">
                <a:latin typeface="Open Sans Light"/>
              </a:rPr>
              <a:t>Labour market institutions for upskilling, </a:t>
            </a:r>
            <a:r>
              <a:rPr lang="en-IE" sz="2000" dirty="0" err="1">
                <a:latin typeface="Open Sans Light"/>
              </a:rPr>
              <a:t>eg</a:t>
            </a:r>
            <a:r>
              <a:rPr lang="en-IE" sz="2000" dirty="0">
                <a:latin typeface="Open Sans Light"/>
              </a:rPr>
              <a:t>. Swedish job security councils.</a:t>
            </a:r>
          </a:p>
          <a:p>
            <a:pPr lvl="1"/>
            <a:r>
              <a:rPr lang="en-IE" sz="2000" dirty="0">
                <a:latin typeface="Open Sans Light"/>
              </a:rPr>
              <a:t>Social security important elsewhere.</a:t>
            </a:r>
          </a:p>
          <a:p>
            <a:pPr lvl="1"/>
            <a:r>
              <a:rPr lang="en-IE" sz="2000" dirty="0">
                <a:latin typeface="Open Sans Light"/>
              </a:rPr>
              <a:t>Public investment for infrastructure and to support high skilled labour demand.</a:t>
            </a:r>
            <a:endParaRPr lang="en-IE" sz="2800" dirty="0"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426662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40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Policy recommendations from our paper</a:t>
            </a:r>
            <a:endParaRPr lang="en-IE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2400" dirty="0">
                <a:latin typeface="Open Sans Light"/>
              </a:rPr>
              <a:t>Strategic planning and implementation: </a:t>
            </a:r>
          </a:p>
          <a:p>
            <a:pPr lvl="1"/>
            <a:r>
              <a:rPr lang="en-IE" sz="2000" dirty="0">
                <a:latin typeface="Open Sans Light"/>
              </a:rPr>
              <a:t>High level bodies serve a purpose and must coordinate to meet the GHG challenge. Includes EU, national authorities and others.</a:t>
            </a:r>
          </a:p>
          <a:p>
            <a:pPr lvl="1"/>
            <a:r>
              <a:rPr lang="en-IE" sz="2000" dirty="0">
                <a:latin typeface="Open Sans Light"/>
              </a:rPr>
              <a:t>High level planning and carbon targets are appropriate but local engagement is needed to avoid top-down pitfalls.</a:t>
            </a:r>
          </a:p>
          <a:p>
            <a:pPr lvl="1"/>
            <a:r>
              <a:rPr lang="en-IE" sz="2000" dirty="0">
                <a:latin typeface="Open Sans Light"/>
              </a:rPr>
              <a:t>Institutions to reflect and negotiate between workers, employers are not an impediment to success. Co-ordinated market economy institutions appear to fare better.</a:t>
            </a:r>
          </a:p>
          <a:p>
            <a:pPr lvl="1"/>
            <a:r>
              <a:rPr lang="en-IE" sz="2000" dirty="0">
                <a:latin typeface="Open Sans Light"/>
              </a:rPr>
              <a:t>The government should </a:t>
            </a:r>
            <a:r>
              <a:rPr lang="en-IE" sz="2000" u="sng" dirty="0">
                <a:latin typeface="Open Sans Light"/>
              </a:rPr>
              <a:t>shape</a:t>
            </a:r>
            <a:r>
              <a:rPr lang="en-IE" sz="2000" dirty="0">
                <a:latin typeface="Open Sans Light"/>
              </a:rPr>
              <a:t> skills demand, rather than adopt a reactive approach.</a:t>
            </a:r>
          </a:p>
          <a:p>
            <a:pPr marL="457200" lvl="1" indent="0">
              <a:buNone/>
            </a:pPr>
            <a:endParaRPr lang="en-IE" sz="2000" dirty="0">
              <a:latin typeface="Open Sans Light"/>
            </a:endParaRPr>
          </a:p>
          <a:p>
            <a:r>
              <a:rPr lang="en-IE" sz="2400" dirty="0">
                <a:latin typeface="Open Sans Light"/>
              </a:rPr>
              <a:t>The social insurance system is underdeveloped in ROI, €11 billion extra if we collected at peer rates. This could help address limited in-work upskilling.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32919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0AE067-BDD4-43AE-BAF0-6BD4EDAE9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" y="0"/>
            <a:ext cx="2683091" cy="15114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DD66392-AEA4-4660-85B6-A640AC846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745" y="1825625"/>
            <a:ext cx="8305102" cy="23098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>Matching skills needs with skills reserves:</a:t>
            </a:r>
            <a:br>
              <a:rPr lang="en-GB" sz="36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</a:br>
            <a:r>
              <a:rPr lang="en-GB" sz="36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> </a:t>
            </a:r>
            <a:br>
              <a:rPr lang="en-GB" sz="3600" b="1" dirty="0">
                <a:solidFill>
                  <a:srgbClr val="2F7C7F"/>
                </a:solidFill>
                <a:latin typeface="Playfair Display" pitchFamily="2" charset="77"/>
              </a:rPr>
            </a:br>
            <a:r>
              <a:rPr lang="en-IE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>Protecting workers and communities for a Just Transition.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2DD64E-E74B-401E-95F4-F95350DAB7B6}"/>
              </a:ext>
            </a:extLst>
          </p:cNvPr>
          <p:cNvSpPr txBox="1"/>
          <p:nvPr/>
        </p:nvSpPr>
        <p:spPr>
          <a:xfrm>
            <a:off x="973123" y="4126715"/>
            <a:ext cx="7524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10</a:t>
            </a:r>
            <a:r>
              <a:rPr lang="en-IE" sz="2400" b="1" baseline="30000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th</a:t>
            </a:r>
            <a:r>
              <a:rPr lang="en-IE" sz="2400" b="1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 March 2020</a:t>
            </a:r>
          </a:p>
          <a:p>
            <a:r>
              <a:rPr lang="en-IE" sz="2400" b="1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Union Learning Conference 2020</a:t>
            </a:r>
            <a:br>
              <a:rPr lang="en-IE" sz="2400" b="1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</a:br>
            <a:r>
              <a:rPr lang="en-IE" sz="2400" b="1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Newtownabbey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F88042-3C45-4A7E-A082-DB73669AA66B}"/>
              </a:ext>
            </a:extLst>
          </p:cNvPr>
          <p:cNvSpPr/>
          <p:nvPr/>
        </p:nvSpPr>
        <p:spPr>
          <a:xfrm>
            <a:off x="973123" y="5210230"/>
            <a:ext cx="6096000" cy="12262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IE" sz="1600" b="1" dirty="0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Paul </a:t>
            </a:r>
            <a:r>
              <a:rPr lang="en-IE" sz="1600" b="1" dirty="0" err="1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Goldrick</a:t>
            </a:r>
            <a:r>
              <a:rPr lang="en-IE" sz="1600" b="1" dirty="0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-Kelly</a:t>
            </a:r>
            <a:r>
              <a:rPr lang="en-IE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en-IE" sz="1600" b="1" dirty="0">
                <a:solidFill>
                  <a:srgbClr val="98C12C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Twitter: </a:t>
            </a:r>
            <a:r>
              <a:rPr lang="en-IE" sz="1600" dirty="0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@</a:t>
            </a:r>
            <a:r>
              <a:rPr lang="en-IE" sz="1600" dirty="0" err="1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PaulGK_NERI</a:t>
            </a:r>
            <a:endParaRPr lang="en-IE" sz="1600" dirty="0">
              <a:solidFill>
                <a:srgbClr val="0B3B64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IE" sz="1600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EMAIL: </a:t>
            </a:r>
            <a:r>
              <a:rPr lang="en-IE" sz="1600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  <a:hlinkClick r:id="rId4"/>
              </a:rPr>
              <a:t>paulgk@nerinstitute.net</a:t>
            </a:r>
            <a:endParaRPr lang="en-IE" sz="1600" dirty="0">
              <a:solidFill>
                <a:srgbClr val="0B3B64"/>
              </a:solidFill>
              <a:latin typeface="Roboto Slab" pitchFamily="2" charset="0"/>
              <a:ea typeface="Roboto Slab" pitchFamily="2" charset="0"/>
              <a:cs typeface="Open Sans Light" panose="020B0306030504020204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IE" sz="1600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WEBSITE: www.nerinstitute.net</a:t>
            </a:r>
          </a:p>
        </p:txBody>
      </p:sp>
    </p:spTree>
    <p:extLst>
      <p:ext uri="{BB962C8B-B14F-4D97-AF65-F5344CB8AC3E}">
        <p14:creationId xmlns:p14="http://schemas.microsoft.com/office/powerpoint/2010/main" val="2873824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C3CCF-A94C-4F3B-A13C-DA2EB9A3C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Introduction</a:t>
            </a:r>
            <a:endParaRPr lang="en-IE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621F4-C033-4443-B3CA-F6C778EF4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island of Ireland has an emissions problem: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ROI emissions amount to 13.3 tonnes of CO2 equivalent per head.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NI a better performer but emissions of 10.7 tonnes are well in excess of EU28 average 8.8 tonnes and EU best Sweden at 5.5 tonnes.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 ROI, a big part of the problem is compositional.</a:t>
            </a:r>
          </a:p>
          <a:p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Emissions are not entirely separable given links</a:t>
            </a:r>
          </a:p>
        </p:txBody>
      </p:sp>
    </p:spTree>
    <p:extLst>
      <p:ext uri="{BB962C8B-B14F-4D97-AF65-F5344CB8AC3E}">
        <p14:creationId xmlns:p14="http://schemas.microsoft.com/office/powerpoint/2010/main" val="2738818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Tonnes of emissions Carbon Dioxide Equivalent per capita 2017</a:t>
            </a:r>
            <a:br>
              <a:rPr lang="en-IE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</a:br>
            <a:endParaRPr lang="en-IE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154085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Introduction continued</a:t>
            </a:r>
            <a:endParaRPr lang="en-I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71525" indent="-457200">
              <a:lnSpc>
                <a:spcPct val="100000"/>
              </a:lnSpc>
              <a:tabLst>
                <a:tab pos="574675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“Just Transition” states that at-risk communities and workers should not bear the burden of adjustment.</a:t>
            </a:r>
          </a:p>
          <a:p>
            <a:pPr marL="771525" indent="-457200">
              <a:lnSpc>
                <a:spcPct val="100000"/>
              </a:lnSpc>
              <a:tabLst>
                <a:tab pos="574675" algn="l"/>
              </a:tabLst>
            </a:pPr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771525" indent="-457200">
              <a:lnSpc>
                <a:spcPct val="100000"/>
              </a:lnSpc>
              <a:tabLst>
                <a:tab pos="574675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 entails a stronger role for government.</a:t>
            </a:r>
          </a:p>
          <a:p>
            <a:pPr marL="771525" indent="-457200">
              <a:lnSpc>
                <a:spcPct val="100000"/>
              </a:lnSpc>
              <a:tabLst>
                <a:tab pos="574675" algn="l"/>
              </a:tabLst>
            </a:pPr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771525" indent="-457200">
              <a:lnSpc>
                <a:spcPct val="100000"/>
              </a:lnSpc>
              <a:tabLst>
                <a:tab pos="574675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Just Transition incorporates many elements.</a:t>
            </a:r>
          </a:p>
        </p:txBody>
      </p:sp>
    </p:spTree>
    <p:extLst>
      <p:ext uri="{BB962C8B-B14F-4D97-AF65-F5344CB8AC3E}">
        <p14:creationId xmlns:p14="http://schemas.microsoft.com/office/powerpoint/2010/main" val="201812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7B30091-46D3-4EE4-9410-A74433407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7251"/>
            <a:ext cx="10515600" cy="700787"/>
          </a:xfrm>
        </p:spPr>
        <p:txBody>
          <a:bodyPr>
            <a:noAutofit/>
          </a:bodyPr>
          <a:lstStyle/>
          <a:p>
            <a:r>
              <a:rPr lang="en-IE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Where are at risk jobs concentrated?</a:t>
            </a:r>
            <a:br>
              <a:rPr lang="en-IE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</a:br>
            <a:endParaRPr lang="en-GB" sz="360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57984C75-C4A7-4030-81F4-8E7440FCE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53" y="2177936"/>
            <a:ext cx="10932622" cy="4106486"/>
          </a:xfrm>
        </p:spPr>
        <p:txBody>
          <a:bodyPr>
            <a:normAutofit lnSpcReduction="10000"/>
          </a:bodyPr>
          <a:lstStyle/>
          <a:p>
            <a:pPr marL="771525" indent="-457200">
              <a:lnSpc>
                <a:spcPct val="100000"/>
              </a:lnSpc>
              <a:tabLst>
                <a:tab pos="574675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proactive policy approach should try to identify the workers and communities at high risk.</a:t>
            </a:r>
          </a:p>
          <a:p>
            <a:pPr marL="771525" indent="-457200">
              <a:lnSpc>
                <a:spcPct val="100000"/>
              </a:lnSpc>
              <a:tabLst>
                <a:tab pos="574675" algn="l"/>
              </a:tabLst>
            </a:pPr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771525" indent="-457200">
              <a:lnSpc>
                <a:spcPct val="100000"/>
              </a:lnSpc>
              <a:tabLst>
                <a:tab pos="574675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One method we use in our ROI analysis is an examination of carbon intensities of different economic sectors.</a:t>
            </a:r>
          </a:p>
          <a:p>
            <a:pPr marL="771525" indent="-457200">
              <a:lnSpc>
                <a:spcPct val="100000"/>
              </a:lnSpc>
              <a:tabLst>
                <a:tab pos="574675" algn="l"/>
              </a:tabLst>
            </a:pPr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771525" indent="-457200">
              <a:lnSpc>
                <a:spcPct val="100000"/>
              </a:lnSpc>
              <a:tabLst>
                <a:tab pos="574675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We observe high concentrations in 6 sectors – they account for less than a tenth of employment but nearly 90 per cent of emissions.</a:t>
            </a:r>
          </a:p>
          <a:p>
            <a:pPr marL="314325" indent="0">
              <a:lnSpc>
                <a:spcPct val="100000"/>
              </a:lnSpc>
              <a:buNone/>
              <a:tabLst>
                <a:tab pos="574675" algn="l"/>
              </a:tabLst>
            </a:pPr>
            <a:endParaRPr lang="en-IE" sz="2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14325" indent="0">
              <a:lnSpc>
                <a:spcPct val="100000"/>
              </a:lnSpc>
              <a:buFont typeface="Calibri" panose="020F0502020204030204" pitchFamily="34" charset="0"/>
              <a:buNone/>
              <a:tabLst>
                <a:tab pos="574675" algn="l"/>
              </a:tabLst>
            </a:pPr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14325" indent="0">
              <a:lnSpc>
                <a:spcPct val="100000"/>
              </a:lnSpc>
              <a:buFont typeface="Calibri" panose="020F0502020204030204" pitchFamily="34" charset="0"/>
              <a:buNone/>
              <a:tabLst>
                <a:tab pos="574675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820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sz="40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Proportions of emissions and employment by sector ROI 2017</a:t>
            </a:r>
            <a:br>
              <a:rPr lang="en-IE" sz="40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</a:br>
            <a:endParaRPr lang="en-IE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1906270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146F2-96C4-4D8E-8D98-6BE3BC260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760" y="1479818"/>
            <a:ext cx="10515600" cy="4638349"/>
          </a:xfrm>
        </p:spPr>
        <p:txBody>
          <a:bodyPr>
            <a:normAutofit/>
          </a:bodyPr>
          <a:lstStyle/>
          <a:p>
            <a:pPr>
              <a:tabLst>
                <a:tab pos="215900" algn="l"/>
                <a:tab pos="439738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Defining “green jobs” and skills is complicated and various definitions are used.</a:t>
            </a:r>
          </a:p>
          <a:p>
            <a:pPr marL="0" indent="0">
              <a:buNone/>
              <a:tabLst>
                <a:tab pos="215900" algn="l"/>
                <a:tab pos="439738" algn="l"/>
              </a:tabLst>
            </a:pPr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tabLst>
                <a:tab pos="215900" algn="l"/>
                <a:tab pos="439738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However, “green jobs” seem to value STEM, Administration and Business qualifications. </a:t>
            </a:r>
          </a:p>
          <a:p>
            <a:pPr>
              <a:tabLst>
                <a:tab pos="215900" algn="l"/>
                <a:tab pos="439738" algn="l"/>
              </a:tabLst>
            </a:pPr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tabLst>
                <a:tab pos="215900" algn="l"/>
                <a:tab pos="439738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There is evidence of significant skills mismatch in the ROI economy in comparison to other EU countries, both horizontal and vertical. Horizontal mismatch more the issue in NI (</a:t>
            </a:r>
            <a:r>
              <a:rPr lang="en-IE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MacFlynn</a:t>
            </a: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2017).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5AEB062-A9D0-46E7-BBA2-E6E0B8879A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8547"/>
            <a:ext cx="10515600" cy="12712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The skills challenge of transition</a:t>
            </a:r>
          </a:p>
        </p:txBody>
      </p:sp>
    </p:spTree>
    <p:extLst>
      <p:ext uri="{BB962C8B-B14F-4D97-AF65-F5344CB8AC3E}">
        <p14:creationId xmlns:p14="http://schemas.microsoft.com/office/powerpoint/2010/main" val="2860909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88B65-5277-4947-9F09-18ED96E3B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3837"/>
            <a:ext cx="10515600" cy="642064"/>
          </a:xfrm>
        </p:spPr>
        <p:txBody>
          <a:bodyPr>
            <a:noAutofit/>
          </a:bodyPr>
          <a:lstStyle/>
          <a:p>
            <a:r>
              <a:rPr lang="en-IE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Matching the skills of workers in at-risk sectors and the potential labour supply</a:t>
            </a:r>
            <a:br>
              <a:rPr lang="en-IE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</a:b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64FB6-6B9C-4F3C-A703-3AE3DA3E6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68214"/>
            <a:ext cx="10176164" cy="4582462"/>
          </a:xfrm>
        </p:spPr>
        <p:txBody>
          <a:bodyPr>
            <a:noAutofit/>
          </a:bodyPr>
          <a:lstStyle/>
          <a:p>
            <a:pPr>
              <a:tabLst>
                <a:tab pos="171450" algn="l"/>
                <a:tab pos="350838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Data is limited here, but LFS offers a picture of some at risk sectors.</a:t>
            </a:r>
          </a:p>
          <a:p>
            <a:pPr>
              <a:tabLst>
                <a:tab pos="171450" algn="l"/>
                <a:tab pos="350838" algn="l"/>
              </a:tabLst>
            </a:pPr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tabLst>
                <a:tab pos="171450" algn="l"/>
                <a:tab pos="350838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There is substantial variation in the skills profile of these sectors. Some sectors are better equipped for transition – like Electricity , gas, steam and hot water (</a:t>
            </a:r>
            <a:r>
              <a:rPr lang="en-IE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BnM</a:t>
            </a: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ESB)</a:t>
            </a:r>
          </a:p>
          <a:p>
            <a:pPr>
              <a:tabLst>
                <a:tab pos="171450" algn="l"/>
                <a:tab pos="350838" algn="l"/>
              </a:tabLst>
            </a:pPr>
            <a:endParaRPr lang="en-IE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tabLst>
                <a:tab pos="171450" algn="l"/>
                <a:tab pos="350838" algn="l"/>
              </a:tabLst>
            </a:pP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Some less so (Crop and animal production)</a:t>
            </a:r>
          </a:p>
          <a:p>
            <a:pPr>
              <a:tabLst>
                <a:tab pos="171450" algn="l"/>
                <a:tab pos="350838" algn="l"/>
              </a:tabLst>
            </a:pPr>
            <a:endParaRPr lang="en-I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07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  <a:t>Matching the skills of workers in at-risk sectors and the potential labour supply</a:t>
            </a:r>
            <a:br>
              <a:rPr lang="en-IE" sz="3600" b="1" dirty="0">
                <a:solidFill>
                  <a:srgbClr val="98C12C"/>
                </a:solidFill>
                <a:latin typeface="Roboto Slab" pitchFamily="2" charset="0"/>
                <a:ea typeface="Roboto Slab" pitchFamily="2" charset="0"/>
              </a:rPr>
            </a:br>
            <a:endParaRPr lang="en-I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tabLst>
                <a:tab pos="171450" algn="l"/>
                <a:tab pos="350838" algn="l"/>
              </a:tabLst>
            </a:pPr>
            <a:r>
              <a:rPr lang="en-IE" sz="3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Opportunities: Examining a broad measure of labour supply PLS4 we also observe unutilised skills in this population in ROI*</a:t>
            </a:r>
          </a:p>
          <a:p>
            <a:pPr>
              <a:tabLst>
                <a:tab pos="171450" algn="l"/>
                <a:tab pos="350838" algn="l"/>
              </a:tabLst>
            </a:pPr>
            <a:endParaRPr lang="en-IE" sz="3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tabLst>
                <a:tab pos="171450" algn="l"/>
                <a:tab pos="350838" algn="l"/>
              </a:tabLst>
            </a:pPr>
            <a:r>
              <a:rPr lang="en-IE" sz="3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Turning to selected regions, we identify a varied regional picture.</a:t>
            </a:r>
          </a:p>
          <a:p>
            <a:pPr>
              <a:tabLst>
                <a:tab pos="171450" algn="l"/>
                <a:tab pos="350838" algn="l"/>
              </a:tabLst>
            </a:pPr>
            <a:endParaRPr lang="en-IE" sz="3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tabLst>
                <a:tab pos="171450" algn="l"/>
                <a:tab pos="350838" algn="l"/>
              </a:tabLst>
            </a:pPr>
            <a:r>
              <a:rPr lang="en-IE" sz="3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Worryingly, ROI displays low levels of in-job training, higher ed funding and a fraction of former apprenticeship levels.  UK wide stats also point to low in job training rates.</a:t>
            </a:r>
          </a:p>
          <a:p>
            <a:pPr>
              <a:tabLst>
                <a:tab pos="171450" algn="l"/>
                <a:tab pos="350838" algn="l"/>
              </a:tabLst>
            </a:pPr>
            <a:endParaRPr lang="en-IE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>
              <a:buNone/>
              <a:tabLst>
                <a:tab pos="171450" algn="l"/>
                <a:tab pos="350838" algn="l"/>
              </a:tabLst>
            </a:pPr>
            <a:r>
              <a:rPr lang="en-IE" sz="1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*actually higher in Q2 2019 than Q2 2016 according to CSO</a:t>
            </a: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1703930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RI powerpoint template 2019_2" id="{886F96A1-4AAC-4E9A-B4FE-4E0AB9C80148}" vid="{7FAB3F19-EB36-4DDD-8E64-974AB763A2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NERI powerpoint template 2019_2</Template>
  <TotalTime>1577</TotalTime>
  <Words>675</Words>
  <Application>Microsoft Office PowerPoint</Application>
  <PresentationFormat>Widescreen</PresentationFormat>
  <Paragraphs>81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Open Sans Light</vt:lpstr>
      <vt:lpstr>Playfair Display</vt:lpstr>
      <vt:lpstr>Roboto Slab</vt:lpstr>
      <vt:lpstr>Wingdings</vt:lpstr>
      <vt:lpstr>Office Theme</vt:lpstr>
      <vt:lpstr>PowerPoint Presentation</vt:lpstr>
      <vt:lpstr>Introduction</vt:lpstr>
      <vt:lpstr>Tonnes of emissions Carbon Dioxide Equivalent per capita 2017 </vt:lpstr>
      <vt:lpstr>Introduction continued</vt:lpstr>
      <vt:lpstr>Where are at risk jobs concentrated? </vt:lpstr>
      <vt:lpstr>Proportions of emissions and employment by sector ROI 2017 </vt:lpstr>
      <vt:lpstr>The skills challenge of transition</vt:lpstr>
      <vt:lpstr>Matching the skills of workers in at-risk sectors and the potential labour supply </vt:lpstr>
      <vt:lpstr>Matching the skills of workers in at-risk sectors and the potential labour supply </vt:lpstr>
      <vt:lpstr>Continued…</vt:lpstr>
      <vt:lpstr>Highly educated and inactive </vt:lpstr>
      <vt:lpstr>Skills Demand for the green economy UK </vt:lpstr>
      <vt:lpstr>UK regional picture  (Robins et al., 2019)</vt:lpstr>
      <vt:lpstr>Lessons for managing transition </vt:lpstr>
      <vt:lpstr>Policy recommendations from our paper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Wilson</dc:creator>
  <cp:lastModifiedBy>O'Reilly, Laoise</cp:lastModifiedBy>
  <cp:revision>82</cp:revision>
  <cp:lastPrinted>2020-01-09T10:41:06Z</cp:lastPrinted>
  <dcterms:created xsi:type="dcterms:W3CDTF">2019-12-03T17:29:52Z</dcterms:created>
  <dcterms:modified xsi:type="dcterms:W3CDTF">2020-03-10T09:21:59Z</dcterms:modified>
</cp:coreProperties>
</file>