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8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57" r:id="rId13"/>
    <p:sldId id="259" r:id="rId14"/>
    <p:sldId id="266" r:id="rId15"/>
    <p:sldId id="267" r:id="rId16"/>
    <p:sldId id="268" r:id="rId17"/>
    <p:sldId id="285" r:id="rId18"/>
    <p:sldId id="287" r:id="rId19"/>
    <p:sldId id="288" r:id="rId20"/>
    <p:sldId id="269" r:id="rId21"/>
    <p:sldId id="270" r:id="rId22"/>
    <p:sldId id="271" r:id="rId23"/>
    <p:sldId id="286" r:id="rId24"/>
    <p:sldId id="284" r:id="rId25"/>
    <p:sldId id="283" r:id="rId26"/>
    <p:sldId id="272" r:id="rId27"/>
    <p:sldId id="258" r:id="rId28"/>
    <p:sldId id="263" r:id="rId29"/>
  </p:sldIdLst>
  <p:sldSz cx="18288000" cy="10287000"/>
  <p:notesSz cx="6858000" cy="9144000"/>
  <p:embeddedFontLst>
    <p:embeddedFont>
      <p:font typeface="Arial Rounded MT Bold" panose="020F0704030504030204" pitchFamily="34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Wingdings 2" panose="05020102010507070707" pitchFamily="18" charset="2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4622" autoAdjust="0"/>
  </p:normalViewPr>
  <p:slideViewPr>
    <p:cSldViewPr>
      <p:cViewPr varScale="1">
        <p:scale>
          <a:sx n="56" d="100"/>
          <a:sy n="56" d="100"/>
        </p:scale>
        <p:origin x="773" y="1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idirect.gov.uk/articles/working-home-and-piece-work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www.nidirect.gov.uk/information-and-services/working-hours/flexible-working" TargetMode="External"/><Relationship Id="rId12" Type="http://schemas.openxmlformats.org/officeDocument/2006/relationships/hyperlink" Target="https://blog.moneysavingexpert.com/2020/04/martin-lewis--working-from-home-due-to-coronavirus--claim-p6-wk-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acas.org.uk/working-from-home" TargetMode="External"/><Relationship Id="rId11" Type="http://schemas.openxmlformats.org/officeDocument/2006/relationships/hyperlink" Target="https://www.fgibson.co.uk/factsheets/employment-issues-tax/homeworking-and-tax-relief-for-employees" TargetMode="External"/><Relationship Id="rId5" Type="http://schemas.openxmlformats.org/officeDocument/2006/relationships/hyperlink" Target="https://www.lra.org.uk/workplace-policies/flexible-working" TargetMode="External"/><Relationship Id="rId10" Type="http://schemas.openxmlformats.org/officeDocument/2006/relationships/hyperlink" Target="https://www.gov.uk/tax-relief-for-employees/working-at-home" TargetMode="External"/><Relationship Id="rId4" Type="http://schemas.openxmlformats.org/officeDocument/2006/relationships/hyperlink" Target="https://www.lra.org.uk/resources/advisory-guide/flexible-working-right-request-and-duty-consider" TargetMode="External"/><Relationship Id="rId9" Type="http://schemas.openxmlformats.org/officeDocument/2006/relationships/hyperlink" Target="https://www.equalityni.org/FlexibleWorking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mployersforchildcare.org/" TargetMode="External"/><Relationship Id="rId13" Type="http://schemas.openxmlformats.org/officeDocument/2006/relationships/hyperlink" Target="https://www.gov.uk/childcare-calculator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www.tuc.org.uk/blogs/protecting-disabled-people-working-home" TargetMode="External"/><Relationship Id="rId12" Type="http://schemas.openxmlformats.org/officeDocument/2006/relationships/hyperlink" Target="https://www.moneyadviceservice.org.uk/en/articles/help-with-childcare-costs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conomy-ni.gov.uk/working-time-regulations-ni-2016" TargetMode="External"/><Relationship Id="rId11" Type="http://schemas.openxmlformats.org/officeDocument/2006/relationships/hyperlink" Target="https://workingfamilies.org.uk/articles/coronavirus-support/" TargetMode="External"/><Relationship Id="rId5" Type="http://schemas.openxmlformats.org/officeDocument/2006/relationships/hyperlink" Target="https://www.owllabs.com/blog/remote-work-life-balance" TargetMode="External"/><Relationship Id="rId10" Type="http://schemas.openxmlformats.org/officeDocument/2006/relationships/hyperlink" Target="https://workingfamilies.org.uk/articles/coronavirus/" TargetMode="External"/><Relationship Id="rId4" Type="http://schemas.openxmlformats.org/officeDocument/2006/relationships/hyperlink" Target="https://www.arthurcox.com/COVID-19/employment/coronavirus-guidance-for-employers-in-northern-ireland/" TargetMode="External"/><Relationship Id="rId9" Type="http://schemas.openxmlformats.org/officeDocument/2006/relationships/hyperlink" Target="https://www.bbc.co.uk/programmes/m000k177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9074" b="907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01000" y="0"/>
            <a:ext cx="10287000" cy="10287000"/>
            <a:chOff x="0" y="0"/>
            <a:chExt cx="1656080" cy="1656080"/>
          </a:xfrm>
        </p:grpSpPr>
        <p:sp>
          <p:nvSpPr>
            <p:cNvPr id="3" name="Freeform 3"/>
            <p:cNvSpPr/>
            <p:nvPr/>
          </p:nvSpPr>
          <p:spPr>
            <a:xfrm>
              <a:off x="92710" y="293370"/>
              <a:ext cx="1550670" cy="1350010"/>
            </a:xfrm>
            <a:custGeom>
              <a:avLst/>
              <a:gdLst/>
              <a:ahLst/>
              <a:cxnLst/>
              <a:rect l="l" t="t" r="r" b="b"/>
              <a:pathLst>
                <a:path w="1550670" h="1350010">
                  <a:moveTo>
                    <a:pt x="0" y="1295400"/>
                  </a:moveTo>
                  <a:lnTo>
                    <a:pt x="0" y="1350010"/>
                  </a:lnTo>
                  <a:lnTo>
                    <a:pt x="1550670" y="1350010"/>
                  </a:lnTo>
                  <a:lnTo>
                    <a:pt x="1550670" y="54610"/>
                  </a:lnTo>
                  <a:lnTo>
                    <a:pt x="1496060" y="0"/>
                  </a:lnTo>
                  <a:lnTo>
                    <a:pt x="1496060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6350" y="11430"/>
              <a:ext cx="1576070" cy="1564640"/>
            </a:xfrm>
            <a:custGeom>
              <a:avLst/>
              <a:gdLst/>
              <a:ahLst/>
              <a:cxnLst/>
              <a:rect l="l" t="t" r="r" b="b"/>
              <a:pathLst>
                <a:path w="1576070" h="1564640">
                  <a:moveTo>
                    <a:pt x="1305560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1574800" y="1564640"/>
                  </a:lnTo>
                  <a:lnTo>
                    <a:pt x="1576070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656080" cy="1656080"/>
            </a:xfrm>
            <a:custGeom>
              <a:avLst/>
              <a:gdLst/>
              <a:ahLst/>
              <a:cxnLst/>
              <a:rect l="l" t="t" r="r" b="b"/>
              <a:pathLst>
                <a:path w="1656080" h="1656080">
                  <a:moveTo>
                    <a:pt x="1588770" y="275590"/>
                  </a:moveTo>
                  <a:lnTo>
                    <a:pt x="1588770" y="275590"/>
                  </a:lnTo>
                  <a:lnTo>
                    <a:pt x="1587500" y="274320"/>
                  </a:lnTo>
                  <a:lnTo>
                    <a:pt x="1451610" y="138430"/>
                  </a:lnTo>
                  <a:lnTo>
                    <a:pt x="1384300" y="71120"/>
                  </a:lnTo>
                  <a:lnTo>
                    <a:pt x="1313180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1656080" y="1656080"/>
                  </a:lnTo>
                  <a:lnTo>
                    <a:pt x="1656080" y="342900"/>
                  </a:lnTo>
                  <a:lnTo>
                    <a:pt x="1588770" y="275590"/>
                  </a:lnTo>
                  <a:close/>
                  <a:moveTo>
                    <a:pt x="1316990" y="21590"/>
                  </a:moveTo>
                  <a:lnTo>
                    <a:pt x="1442720" y="146050"/>
                  </a:lnTo>
                  <a:lnTo>
                    <a:pt x="1567180" y="270510"/>
                  </a:lnTo>
                  <a:lnTo>
                    <a:pt x="1316990" y="270510"/>
                  </a:lnTo>
                  <a:lnTo>
                    <a:pt x="1316990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304290" y="12700"/>
                  </a:lnTo>
                  <a:lnTo>
                    <a:pt x="1304290" y="278130"/>
                  </a:lnTo>
                  <a:cubicBezTo>
                    <a:pt x="1304290" y="281940"/>
                    <a:pt x="1306830" y="284480"/>
                    <a:pt x="1310640" y="284480"/>
                  </a:cubicBezTo>
                  <a:lnTo>
                    <a:pt x="1576070" y="284480"/>
                  </a:lnTo>
                  <a:lnTo>
                    <a:pt x="1576070" y="1576070"/>
                  </a:lnTo>
                  <a:lnTo>
                    <a:pt x="12700" y="1576070"/>
                  </a:lnTo>
                  <a:close/>
                  <a:moveTo>
                    <a:pt x="1643380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1588770" y="1588770"/>
                  </a:lnTo>
                  <a:lnTo>
                    <a:pt x="1588770" y="293370"/>
                  </a:lnTo>
                  <a:lnTo>
                    <a:pt x="1643380" y="347980"/>
                  </a:lnTo>
                  <a:lnTo>
                    <a:pt x="1643380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8001000" y="176396"/>
            <a:ext cx="10194891" cy="9217139"/>
            <a:chOff x="0" y="-786796"/>
            <a:chExt cx="13593188" cy="12289518"/>
          </a:xfrm>
        </p:grpSpPr>
        <p:sp>
          <p:nvSpPr>
            <p:cNvPr id="7" name="TextBox 7"/>
            <p:cNvSpPr txBox="1"/>
            <p:nvPr/>
          </p:nvSpPr>
          <p:spPr>
            <a:xfrm>
              <a:off x="0" y="4266971"/>
              <a:ext cx="13593188" cy="39476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533"/>
                </a:lnSpc>
                <a:spcBef>
                  <a:spcPts val="6400"/>
                </a:spcBef>
              </a:pPr>
              <a:r>
                <a:rPr lang="en-US" sz="6095" spc="365" dirty="0">
                  <a:solidFill>
                    <a:srgbClr val="000000"/>
                  </a:solidFill>
                  <a:latin typeface="Hussar Ekologiczy"/>
                </a:rPr>
                <a:t>DURING THE </a:t>
              </a:r>
            </a:p>
            <a:p>
              <a:pPr algn="ctr">
                <a:lnSpc>
                  <a:spcPts val="8533"/>
                </a:lnSpc>
                <a:spcBef>
                  <a:spcPts val="6400"/>
                </a:spcBef>
              </a:pPr>
              <a:r>
                <a:rPr lang="en-US" sz="6095" spc="365" dirty="0">
                  <a:solidFill>
                    <a:srgbClr val="000000"/>
                  </a:solidFill>
                  <a:latin typeface="Hussar Ekologiczy"/>
                </a:rPr>
                <a:t>COVID-19 PANDEMIC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 rot="21270612">
              <a:off x="3140729" y="-786796"/>
              <a:ext cx="6475385" cy="33220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  <a:spcBef>
                  <a:spcPts val="7560"/>
                </a:spcBef>
              </a:pPr>
              <a:r>
                <a:rPr lang="en-US" sz="7200" dirty="0">
                  <a:solidFill>
                    <a:srgbClr val="000000"/>
                  </a:solidFill>
                  <a:latin typeface="Playlist Script"/>
                </a:rPr>
                <a:t>WORKING FROM HOME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819371" y="9440070"/>
              <a:ext cx="5954447" cy="20626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42"/>
                </a:lnSpc>
                <a:spcBef>
                  <a:spcPts val="3407"/>
                </a:spcBef>
              </a:pPr>
              <a:r>
                <a:rPr lang="en-US" sz="3244" spc="292" dirty="0">
                  <a:solidFill>
                    <a:srgbClr val="000000"/>
                  </a:solidFill>
                  <a:latin typeface="Hussar Bold"/>
                </a:rPr>
                <a:t>ROISIN GRAHAM</a:t>
              </a:r>
            </a:p>
            <a:p>
              <a:pPr algn="ctr">
                <a:lnSpc>
                  <a:spcPts val="4542"/>
                </a:lnSpc>
                <a:spcBef>
                  <a:spcPts val="3407"/>
                </a:spcBef>
              </a:pPr>
              <a:r>
                <a:rPr lang="en-US" sz="3244" spc="292" dirty="0">
                  <a:solidFill>
                    <a:srgbClr val="000000"/>
                  </a:solidFill>
                  <a:latin typeface="Hussar Bold"/>
                </a:rPr>
                <a:t>NAOMI CONNOR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6027" y="6235011"/>
            <a:ext cx="6736432" cy="405198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569171" y="2959310"/>
            <a:ext cx="5607423" cy="379990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805450" y="593038"/>
            <a:ext cx="5191947" cy="3461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64458" y="31276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61453" y="150894"/>
            <a:ext cx="9372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Considerations for Union Representatives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86966" y="2688678"/>
            <a:ext cx="13501034" cy="5632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6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Returning to work: Ask employer</a:t>
            </a:r>
            <a:endParaRPr lang="en-GB" sz="3600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dirty="0"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3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Is it critical?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Is it necessary?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Health and Safety – risk assessment specifics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Are employees able to?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Duty of care?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Vulnerable groups and individual needs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Benefits for employers</a:t>
            </a:r>
            <a:endParaRPr lang="en-GB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63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64458" y="31276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61453" y="150894"/>
            <a:ext cx="9372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Considerations for Union Representatives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86966" y="2688678"/>
            <a:ext cx="1251043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Employers should not</a:t>
            </a:r>
            <a:r>
              <a:rPr lang="en-GB" sz="3600" b="1" dirty="0" smtClean="0">
                <a:solidFill>
                  <a:schemeClr val="bg1"/>
                </a:solidFill>
              </a:rPr>
              <a:t>:</a:t>
            </a:r>
          </a:p>
          <a:p>
            <a:pPr algn="ctr"/>
            <a:endParaRPr lang="en-GB" sz="3600" b="1" dirty="0">
              <a:solidFill>
                <a:schemeClr val="bg1"/>
              </a:solidFill>
            </a:endParaRPr>
          </a:p>
          <a:p>
            <a:r>
              <a:rPr lang="en-GB" sz="3600" dirty="0"/>
              <a:t> </a:t>
            </a:r>
          </a:p>
          <a:p>
            <a:pPr marL="571500" lvl="0" indent="-571500">
              <a:buFont typeface="Wingdings" panose="05000000000000000000" pitchFamily="2" charset="2"/>
              <a:buChar char="§"/>
            </a:pPr>
            <a:r>
              <a:rPr lang="en-GB" sz="3600" dirty="0"/>
              <a:t>Scaremonger people in to coming back</a:t>
            </a:r>
          </a:p>
          <a:p>
            <a:pPr marL="571500" lvl="0" indent="-571500">
              <a:buFont typeface="Wingdings" panose="05000000000000000000" pitchFamily="2" charset="2"/>
              <a:buChar char="§"/>
            </a:pPr>
            <a:r>
              <a:rPr lang="en-GB" sz="3600" dirty="0"/>
              <a:t>Simply refuse </a:t>
            </a:r>
          </a:p>
          <a:p>
            <a:pPr marL="571500" lvl="0" indent="-571500">
              <a:buFont typeface="Wingdings" panose="05000000000000000000" pitchFamily="2" charset="2"/>
              <a:buChar char="§"/>
            </a:pPr>
            <a:r>
              <a:rPr lang="en-GB" sz="3600" dirty="0"/>
              <a:t>Fail to communicate clearly and reassuringly </a:t>
            </a:r>
          </a:p>
          <a:p>
            <a:pPr marL="571500" lvl="0" indent="-571500">
              <a:buFont typeface="Wingdings" panose="05000000000000000000" pitchFamily="2" charset="2"/>
              <a:buChar char="§"/>
            </a:pPr>
            <a:r>
              <a:rPr lang="en-GB" sz="3600" dirty="0"/>
              <a:t>Discipline or penalise staff who cannot attend work</a:t>
            </a:r>
          </a:p>
          <a:p>
            <a:pPr marL="571500" lvl="0" indent="-571500">
              <a:buFont typeface="Wingdings" panose="05000000000000000000" pitchFamily="2" charset="2"/>
              <a:buChar char="§"/>
            </a:pPr>
            <a:r>
              <a:rPr lang="en-GB" sz="3600" dirty="0"/>
              <a:t>Fail to make reasonable arrangements for particular needs – health, isolating, childcare, vulnerable, </a:t>
            </a:r>
            <a:r>
              <a:rPr lang="en-GB" sz="3600" dirty="0" err="1"/>
              <a:t>etc</a:t>
            </a:r>
            <a:r>
              <a:rPr lang="en-GB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51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9074" b="907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18161" y="0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150327" y="393072"/>
            <a:ext cx="13487400" cy="9652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7200" dirty="0"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Legal Aspects of </a:t>
            </a:r>
            <a:r>
              <a:rPr lang="en-US" sz="7200" dirty="0" smtClean="0"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Homeworking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GB" sz="7200" dirty="0"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endParaRPr lang="en-US" sz="7200" dirty="0" smtClean="0">
              <a:latin typeface="Arial Rounded MT Bold" panose="020F07040305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en-US" sz="72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Róisín</a:t>
            </a:r>
            <a:r>
              <a:rPr lang="en-US" sz="72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72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Graham</a:t>
            </a:r>
            <a:endParaRPr lang="en-GB" sz="7200" b="1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ICTU</a:t>
            </a:r>
            <a:r>
              <a:rPr lang="en-US" sz="72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Tutor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&amp; TU Official</a:t>
            </a:r>
            <a:endParaRPr lang="en-GB" sz="7200" b="1" dirty="0">
              <a:solidFill>
                <a:schemeClr val="bg1"/>
              </a:solidFill>
              <a:effectLst/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18161" y="0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94044" y="390953"/>
            <a:ext cx="1143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Employment Status</a:t>
            </a:r>
            <a:endParaRPr lang="en-GB" sz="6600" dirty="0"/>
          </a:p>
        </p:txBody>
      </p:sp>
      <p:sp>
        <p:nvSpPr>
          <p:cNvPr id="9" name="Rectangle 8"/>
          <p:cNvSpPr/>
          <p:nvPr/>
        </p:nvSpPr>
        <p:spPr>
          <a:xfrm>
            <a:off x="4472434" y="1818903"/>
            <a:ext cx="13205965" cy="621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Homeworking - is anyone who works from </a:t>
            </a: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home</a:t>
            </a: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1.7m – New to most of us </a:t>
            </a:r>
            <a:r>
              <a:rPr lang="en-US" sz="3600" dirty="0" err="1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inc.</a:t>
            </a: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employers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Employment rights - depend on your legal status. 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Workers – </a:t>
            </a:r>
            <a:r>
              <a:rPr lang="en-US" sz="3600" dirty="0" err="1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inc.</a:t>
            </a: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Agency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employees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self employed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 always the same as your tax status which means that you can be self-employed for tax purposes, but be a 'worker' for employment rights purposes.</a:t>
            </a:r>
            <a:endParaRPr lang="en-GB" sz="3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15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18161" y="0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94044" y="390953"/>
            <a:ext cx="11430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/>
              <a:t>Laws that may apply to Homeworking in NI</a:t>
            </a:r>
            <a:endParaRPr lang="en-GB" sz="6600" dirty="0"/>
          </a:p>
        </p:txBody>
      </p:sp>
      <p:sp>
        <p:nvSpPr>
          <p:cNvPr id="10" name="Rectangle 9"/>
          <p:cNvSpPr/>
          <p:nvPr/>
        </p:nvSpPr>
        <p:spPr>
          <a:xfrm>
            <a:off x="4521340" y="2880849"/>
            <a:ext cx="12344400" cy="6852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Employment Rights (Northern Ireland) Order 1996 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Disability Discrimination Act 1998 - Disability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Sex discrimination NI Order 1976 - Women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Equal pay Act 1970 - Pay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Health and Safety at Work Act 1974 – H&amp;S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Working Time Regulations (Northern Ireland) 1998 updated 2016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Health and Safety (Display Screen Equipment) Regulations </a:t>
            </a: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1992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 Act 1998 – Section 75 – Equality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Legal Advice - Union Solicitors – Join a Union – Recruitment Opp.</a:t>
            </a:r>
            <a:endParaRPr lang="en-GB" sz="3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1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18161" y="0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94044" y="390953"/>
            <a:ext cx="1143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i="1"/>
              <a:t>Flexible Working</a:t>
            </a:r>
            <a:endParaRPr lang="en-GB" sz="6600"/>
          </a:p>
        </p:txBody>
      </p:sp>
      <p:sp>
        <p:nvSpPr>
          <p:cNvPr id="11" name="Rectangle 10"/>
          <p:cNvSpPr/>
          <p:nvPr/>
        </p:nvSpPr>
        <p:spPr>
          <a:xfrm>
            <a:off x="4541840" y="2141003"/>
            <a:ext cx="12831759" cy="6976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Employment Rights (Northern Ireland) Order 1996, all employees have a statutory right to ask their employer for a change to their contractual terms and conditions of employment to work flexibly.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statutory right is a ‘right to request’ and not a right to be granted flexible </a:t>
            </a: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working - 26 weeks continuous employment – 1 application per year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Homeworking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situation during the Covid-19 Pandemic has been imposed – not requested </a:t>
            </a:r>
            <a:endParaRPr lang="en-US" sz="3600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Temporary Variation to Contract – Review of 3/6 months built in</a:t>
            </a:r>
            <a:endParaRPr lang="en-GB" sz="3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21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31809" y="0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94044" y="390953"/>
            <a:ext cx="1143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i="1"/>
              <a:t>Flexible Working</a:t>
            </a:r>
            <a:endParaRPr lang="en-GB" sz="6600"/>
          </a:p>
        </p:txBody>
      </p:sp>
      <p:sp>
        <p:nvSpPr>
          <p:cNvPr id="10" name="Rectangle 9"/>
          <p:cNvSpPr/>
          <p:nvPr/>
        </p:nvSpPr>
        <p:spPr>
          <a:xfrm>
            <a:off x="4470214" y="2310386"/>
            <a:ext cx="12748507" cy="621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 Life Balance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Work-life balance is a term used to describe how workers distribute their time between professional and personal obligations. When someone has a good work-life balance, they're able to allocate their time so they don't overwork and can focus on other aspects of their life like family, friends, hobbies, or social activities.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of Employment – Hours of Work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Working Time Regulations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Breaks </a:t>
            </a:r>
            <a:r>
              <a:rPr lang="en-US" sz="3600" dirty="0" err="1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inc.</a:t>
            </a: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DSE </a:t>
            </a:r>
            <a:r>
              <a:rPr lang="en-US" sz="3600" dirty="0" err="1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Regs</a:t>
            </a:r>
            <a:endParaRPr lang="en-GB" sz="3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65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71253" y="0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94044" y="390953"/>
            <a:ext cx="1143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i="1"/>
              <a:t>Flexible Working</a:t>
            </a:r>
            <a:endParaRPr lang="en-GB" sz="6600"/>
          </a:p>
        </p:txBody>
      </p:sp>
      <p:sp>
        <p:nvSpPr>
          <p:cNvPr id="10" name="Rectangle 9"/>
          <p:cNvSpPr/>
          <p:nvPr/>
        </p:nvSpPr>
        <p:spPr>
          <a:xfrm>
            <a:off x="4470214" y="1498950"/>
            <a:ext cx="13055786" cy="889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Types: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i="1" dirty="0" err="1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Occassional</a:t>
            </a:r>
            <a:r>
              <a:rPr lang="en-US" sz="3600" b="1" i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/Ad-Hoc – One off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Regular – 50%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i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Permanent – 100%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Flexible Working Patterns: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i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Part-time/flexi-time/</a:t>
            </a:r>
            <a:r>
              <a:rPr lang="en-US" sz="3600" b="1" i="1" dirty="0" err="1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annualised</a:t>
            </a:r>
            <a:r>
              <a:rPr lang="en-US" sz="3600" b="1" i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hours/compressed hours/staggered hours/job sharing/working from home – not exhaustive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Negotiations: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i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Policies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Types of jobs that suit homeworking</a:t>
            </a:r>
            <a:endParaRPr lang="en-US" sz="3600" b="1" i="1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GB" sz="3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46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31809" y="0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94044" y="390953"/>
            <a:ext cx="1143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i="1"/>
              <a:t>Flexible Working</a:t>
            </a:r>
            <a:endParaRPr lang="en-GB" sz="6600"/>
          </a:p>
        </p:txBody>
      </p:sp>
      <p:sp>
        <p:nvSpPr>
          <p:cNvPr id="10" name="Rectangle 9"/>
          <p:cNvSpPr/>
          <p:nvPr/>
        </p:nvSpPr>
        <p:spPr>
          <a:xfrm>
            <a:off x="4379782" y="1799000"/>
            <a:ext cx="13055786" cy="995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Making an application – seriously considered by employer:</a:t>
            </a:r>
          </a:p>
          <a:p>
            <a:pPr marL="571500" lvl="0" indent="-5715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made well in advance - </a:t>
            </a: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writing/email/template form – </a:t>
            </a:r>
            <a:r>
              <a:rPr lang="en-US" sz="3200" b="1" i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dated </a:t>
            </a:r>
            <a:r>
              <a:rPr lang="en-US" sz="3200" b="1" i="1" dirty="0" smtClean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 </a:t>
            </a:r>
            <a:r>
              <a:rPr lang="en-US" sz="3200" b="1" i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have </a:t>
            </a:r>
            <a:r>
              <a:rPr lang="en-US" sz="3200" b="1" i="1" dirty="0" smtClean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made a request previously</a:t>
            </a:r>
            <a:endParaRPr lang="en-US" sz="3200" b="1" i="1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 that it is being requested as your statutory right to request for a flexible working pattern Give details of the flexible working pattern that you want &amp; when you would like it to start</a:t>
            </a:r>
          </a:p>
          <a:p>
            <a:pPr marL="571500" indent="-5715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Explain what effect you believe the new working pattern may have on employer/business - &amp; how these can be dealt with</a:t>
            </a:r>
          </a:p>
          <a:p>
            <a:pPr marL="571500" indent="-5715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Employer - make the decision on business grounds rather than personal </a:t>
            </a:r>
            <a:r>
              <a:rPr lang="en-US" sz="3200" b="1" i="1" dirty="0" smtClean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grounds</a:t>
            </a:r>
          </a:p>
          <a:p>
            <a:pPr marL="571500" indent="-5715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Permanent unless agreed otherwise – Temporary variation of contract</a:t>
            </a:r>
          </a:p>
          <a:p>
            <a:pPr marL="571500" indent="-5715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Meetings or Appeals or wording – TU Rep / FTO</a:t>
            </a:r>
          </a:p>
          <a:p>
            <a:pPr marL="571500" indent="-5715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endParaRPr lang="en-US" sz="3600" b="1" i="1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endParaRPr lang="en-US" sz="3600" b="1" i="1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GB" sz="3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65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31809" y="0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94044" y="390953"/>
            <a:ext cx="1143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i="1"/>
              <a:t>Flexible Working</a:t>
            </a:r>
            <a:endParaRPr lang="en-GB" sz="6600"/>
          </a:p>
        </p:txBody>
      </p:sp>
      <p:sp>
        <p:nvSpPr>
          <p:cNvPr id="10" name="Rectangle 9"/>
          <p:cNvSpPr/>
          <p:nvPr/>
        </p:nvSpPr>
        <p:spPr>
          <a:xfrm>
            <a:off x="4416294" y="1498949"/>
            <a:ext cx="13055786" cy="10466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Rejection of </a:t>
            </a:r>
            <a:r>
              <a:rPr lang="en-US" sz="3200" b="1" i="1" dirty="0" err="1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Appication</a:t>
            </a: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grounds need to be in </a:t>
            </a:r>
            <a:r>
              <a:rPr lang="en-US" sz="3200" b="1" i="1" dirty="0" err="1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wrting</a:t>
            </a: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Your employer can only reject on the following grounds – consider this as part of your application :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Burden of additional costs 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Detrimental effect on ability to meet customer demand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Inability to </a:t>
            </a:r>
            <a:r>
              <a:rPr lang="en-US" sz="3200" b="1" i="1" dirty="0" err="1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reorganise</a:t>
            </a: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 among existing staff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Inability to recruit additional staff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Detrimental impact on quality 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Detrimental impact on performance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Insufficiency of work during the periods the employee proposes to work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Planned structural changes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 a review – employers can see if it works or not – Covid-19 shows it has </a:t>
            </a:r>
            <a:endParaRPr lang="en-US" sz="3200" b="1" i="1" dirty="0" smtClean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endParaRPr lang="en-US" sz="3600" b="1" i="1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endParaRPr lang="en-US" sz="3600" b="1" i="1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GB" sz="3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84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9074" b="907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18161" y="0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150327" y="393072"/>
            <a:ext cx="13487400" cy="9781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7200" b="1" dirty="0">
                <a:latin typeface="Arial Rounded MT Bold" panose="020F0704030504030204" pitchFamily="34" charset="0"/>
              </a:rPr>
              <a:t>Practical Advice on </a:t>
            </a:r>
            <a:endParaRPr lang="en-GB" sz="7200" b="1" dirty="0" smtClean="0">
              <a:latin typeface="Arial Rounded MT Bold" panose="020F07040305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7200" b="1" dirty="0" smtClean="0">
                <a:latin typeface="Arial Rounded MT Bold" panose="020F0704030504030204" pitchFamily="34" charset="0"/>
              </a:rPr>
              <a:t>Home </a:t>
            </a:r>
            <a:r>
              <a:rPr lang="en-GB" sz="7200" b="1" dirty="0">
                <a:latin typeface="Arial Rounded MT Bold" panose="020F0704030504030204" pitchFamily="34" charset="0"/>
              </a:rPr>
              <a:t>Working</a:t>
            </a:r>
            <a:r>
              <a:rPr lang="en-GB" sz="7200" dirty="0"/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GB" sz="7200" dirty="0">
              <a:solidFill>
                <a:prstClr val="black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endParaRPr lang="en-US" sz="7200" dirty="0" smtClean="0">
              <a:solidFill>
                <a:prstClr val="black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Naomi Connor</a:t>
            </a:r>
            <a:endParaRPr lang="en-GB" sz="7200" b="1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ICTU</a:t>
            </a:r>
            <a:r>
              <a:rPr lang="en-US" sz="72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72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Tutor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&amp; TU Official</a:t>
            </a:r>
            <a:endParaRPr lang="en-GB" sz="7200" b="1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13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71253" y="0"/>
            <a:ext cx="14330395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91551" y="390953"/>
            <a:ext cx="1183424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Work-Life Balance Working Remotely</a:t>
            </a:r>
            <a:endParaRPr lang="en-GB" sz="6600" dirty="0"/>
          </a:p>
        </p:txBody>
      </p:sp>
      <p:sp>
        <p:nvSpPr>
          <p:cNvPr id="9" name="Rectangle 8"/>
          <p:cNvSpPr/>
          <p:nvPr/>
        </p:nvSpPr>
        <p:spPr>
          <a:xfrm>
            <a:off x="4201885" y="2753073"/>
            <a:ext cx="13452172" cy="7356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Tips - Homeworking – Stress / Mental Health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Set a schedule, and try to stick to it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communication tools to indicate your online and offline hours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personal errands or activities to take breaks throughout the day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Make plans for your after-work hours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Get ready for work the same way you do when you're going to the office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 in a space that's distinct from the rest of your home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Eat </a:t>
            </a: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proper lunch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Take a </a:t>
            </a: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walk – Mental Health &amp; Isolation – Stay in touch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GB" sz="3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20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4013295" y="-5118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91551" y="390953"/>
            <a:ext cx="120628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Disability</a:t>
            </a:r>
            <a:endParaRPr lang="en-GB" sz="6600" dirty="0"/>
          </a:p>
        </p:txBody>
      </p:sp>
      <p:sp>
        <p:nvSpPr>
          <p:cNvPr id="10" name="Rectangle 9"/>
          <p:cNvSpPr/>
          <p:nvPr/>
        </p:nvSpPr>
        <p:spPr>
          <a:xfrm>
            <a:off x="4489494" y="2263556"/>
            <a:ext cx="12807905" cy="621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Risk Assessment &amp; Reasonable Adjustment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are now in the middle of a once-in-a-century event. Covid-19 means more people than ever before are required to work from home. But if you are a disabled worker and have reasonable adjustments at work, this change can prevent you doing your job properly</a:t>
            </a: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Employers have a duty under the DDA to make reasonable workplace adjustments for disabled people. </a:t>
            </a:r>
            <a:endParaRPr lang="en-GB" sz="3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64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4261792" y="-5118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91551" y="390953"/>
            <a:ext cx="120628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/>
              <a:t>Other Affected Groups</a:t>
            </a:r>
            <a:endParaRPr lang="en-GB" sz="6600" dirty="0"/>
          </a:p>
        </p:txBody>
      </p:sp>
      <p:sp>
        <p:nvSpPr>
          <p:cNvPr id="10" name="Rectangle 9"/>
          <p:cNvSpPr/>
          <p:nvPr/>
        </p:nvSpPr>
        <p:spPr>
          <a:xfrm>
            <a:off x="4578824" y="2671734"/>
            <a:ext cx="11582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During Covid-19 the following groups may have been adversely affected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bg1"/>
                </a:solidFill>
              </a:rPr>
              <a:t>Women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bg1"/>
                </a:solidFill>
              </a:rPr>
              <a:t>Pregnancy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bg1"/>
                </a:solidFill>
              </a:rPr>
              <a:t>BAEM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bg1"/>
                </a:solidFill>
              </a:rPr>
              <a:t>Older 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bg1"/>
                </a:solidFill>
              </a:rPr>
              <a:t>Carers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bg1"/>
                </a:solidFill>
              </a:rPr>
              <a:t>Childcare</a:t>
            </a:r>
            <a:endParaRPr lang="en-GB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95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4261792" y="-5118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91551" y="390953"/>
            <a:ext cx="120628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/>
              <a:t>Childcare</a:t>
            </a:r>
            <a:endParaRPr lang="en-GB" sz="6600" dirty="0"/>
          </a:p>
        </p:txBody>
      </p:sp>
      <p:sp>
        <p:nvSpPr>
          <p:cNvPr id="10" name="Rectangle 9"/>
          <p:cNvSpPr/>
          <p:nvPr/>
        </p:nvSpPr>
        <p:spPr>
          <a:xfrm>
            <a:off x="4459044" y="1333500"/>
            <a:ext cx="11734800" cy="8156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How can it be resolved?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31 July – Shielding is paused – Grandparents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Childcare facilities open – keyworkers &amp; categories 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September – things may have changed – very fluid situation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Individual situations – discuss with line manager, involve the union &amp; grievance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Time off for Dependents – Unpaid – taken in hours – children &amp; caring for other dependents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Parental Leave – Unpaid – 1yr employed, child under 18,</a:t>
            </a:r>
            <a:r>
              <a:rPr lang="en-US" sz="2800" dirty="0">
                <a:solidFill>
                  <a:schemeClr val="bg1"/>
                </a:solidFill>
              </a:rPr>
              <a:t> 4 weeks for each child each </a:t>
            </a:r>
            <a:r>
              <a:rPr lang="en-US" sz="2800" dirty="0" smtClean="0">
                <a:solidFill>
                  <a:schemeClr val="bg1"/>
                </a:solidFill>
              </a:rPr>
              <a:t>year, blocks of 1 day/week if child on PIP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Special Leave – limitations - Paid or unpaid –time as per policies – criteria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Annual Leave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Flexi Leave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Flexible working – agree with line manager – change in hours/shifts/days etc.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Reduce hours – monetary disadvantage 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83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4013295" y="-5118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91551" y="390953"/>
            <a:ext cx="120628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/>
              <a:t>Policies</a:t>
            </a:r>
            <a:endParaRPr lang="en-GB" sz="6600" dirty="0"/>
          </a:p>
        </p:txBody>
      </p:sp>
      <p:sp>
        <p:nvSpPr>
          <p:cNvPr id="10" name="Rectangle 9"/>
          <p:cNvSpPr/>
          <p:nvPr/>
        </p:nvSpPr>
        <p:spPr>
          <a:xfrm>
            <a:off x="4761332" y="1469522"/>
            <a:ext cx="11582400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Home working / Flexible Working Policies - Working during Covid-19 Policies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GDPR &amp; Confidentiality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Mobile phone &amp; Computer Policies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Has there been an EQIA?</a:t>
            </a:r>
          </a:p>
          <a:p>
            <a:pPr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GB" sz="2800" dirty="0" smtClean="0">
                <a:solidFill>
                  <a:schemeClr val="bg1"/>
                </a:solidFill>
              </a:rPr>
              <a:t>Section </a:t>
            </a:r>
            <a:r>
              <a:rPr lang="en-GB" sz="2800" dirty="0">
                <a:solidFill>
                  <a:schemeClr val="bg1"/>
                </a:solidFill>
              </a:rPr>
              <a:t>75 lists the nine categories below for which due regard to: promoting equality of opportunity and promoting good relations between persons of: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GB" sz="2800" dirty="0">
                <a:solidFill>
                  <a:schemeClr val="bg1"/>
                </a:solidFill>
              </a:rPr>
              <a:t>different religious belief, 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GB" sz="2800" dirty="0">
                <a:solidFill>
                  <a:schemeClr val="bg1"/>
                </a:solidFill>
              </a:rPr>
              <a:t>political opinion, 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GB" sz="2800" dirty="0">
                <a:solidFill>
                  <a:schemeClr val="bg1"/>
                </a:solidFill>
              </a:rPr>
              <a:t>racial group, 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GB" sz="2800" dirty="0">
                <a:solidFill>
                  <a:schemeClr val="bg1"/>
                </a:solidFill>
              </a:rPr>
              <a:t>age, 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GB" sz="2800" dirty="0">
                <a:solidFill>
                  <a:schemeClr val="bg1"/>
                </a:solidFill>
              </a:rPr>
              <a:t>marital status; or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GB" sz="2800" dirty="0">
                <a:solidFill>
                  <a:schemeClr val="bg1"/>
                </a:solidFill>
              </a:rPr>
              <a:t>sexual orientation; 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GB" sz="2800" dirty="0">
                <a:solidFill>
                  <a:schemeClr val="bg1"/>
                </a:solidFill>
              </a:rPr>
              <a:t>men and women; 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GB" sz="2800" dirty="0">
                <a:solidFill>
                  <a:schemeClr val="bg1"/>
                </a:solidFill>
              </a:rPr>
              <a:t>persons with a disability and persons without; and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GB" sz="2800" dirty="0">
                <a:solidFill>
                  <a:schemeClr val="bg1"/>
                </a:solidFill>
              </a:rPr>
              <a:t>persons with dependants and persons without.</a:t>
            </a:r>
          </a:p>
        </p:txBody>
      </p:sp>
    </p:spTree>
    <p:extLst>
      <p:ext uri="{BB962C8B-B14F-4D97-AF65-F5344CB8AC3E}">
        <p14:creationId xmlns:p14="http://schemas.microsoft.com/office/powerpoint/2010/main" val="98089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4013295" y="-5118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91551" y="390953"/>
            <a:ext cx="120628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/>
              <a:t>Money &amp; Tax Relief</a:t>
            </a:r>
            <a:endParaRPr lang="en-GB" sz="6600" dirty="0"/>
          </a:p>
        </p:txBody>
      </p:sp>
      <p:sp>
        <p:nvSpPr>
          <p:cNvPr id="9" name="Rectangle 8"/>
          <p:cNvSpPr/>
          <p:nvPr/>
        </p:nvSpPr>
        <p:spPr>
          <a:xfrm>
            <a:off x="4678144" y="2642460"/>
            <a:ext cx="12847855" cy="6732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Martin Lewis: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your employer requires you to work at home, you can – and have always been able to – claim for increased costs due to working from home, </a:t>
            </a:r>
            <a:r>
              <a:rPr lang="en-US" sz="3600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</a:t>
            </a:r>
            <a:r>
              <a:rPr lang="en-US" sz="36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heating and electricity</a:t>
            </a:r>
            <a:r>
              <a:rPr lang="en-US" sz="36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Purchase of Equipment e.g. Chair, Laptop, Printer etc.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Check your insurance/rent/mortgage for Homeworking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875"/>
              </a:lnSpc>
              <a:spcAft>
                <a:spcPts val="1800"/>
              </a:spcAft>
            </a:pPr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How much - £6 per </a:t>
            </a:r>
            <a:r>
              <a:rPr lang="en-GB" sz="36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Week</a:t>
            </a:r>
          </a:p>
          <a:p>
            <a:pPr>
              <a:lnSpc>
                <a:spcPts val="1875"/>
              </a:lnSpc>
              <a:spcAft>
                <a:spcPts val="1800"/>
              </a:spcAft>
            </a:pP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875"/>
              </a:lnSpc>
              <a:spcAft>
                <a:spcPts val="1800"/>
              </a:spcAft>
              <a:buFont typeface="+mj-lt"/>
              <a:buAutoNum type="arabicPeriod"/>
            </a:pPr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Employers can pay you 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875"/>
              </a:lnSpc>
              <a:spcAft>
                <a:spcPts val="1800"/>
              </a:spcAft>
              <a:buFont typeface="+mj-lt"/>
              <a:buAutoNum type="arabicPeriod"/>
            </a:pPr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Claim tax relief </a:t>
            </a:r>
            <a:endParaRPr lang="en-GB" sz="3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94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4013295" y="-5118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91551" y="390953"/>
            <a:ext cx="120628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Money &amp; Tax Relief</a:t>
            </a:r>
            <a:endParaRPr lang="en-GB" sz="6600" dirty="0"/>
          </a:p>
        </p:txBody>
      </p:sp>
      <p:sp>
        <p:nvSpPr>
          <p:cNvPr id="10" name="Rectangle 9"/>
          <p:cNvSpPr/>
          <p:nvPr/>
        </p:nvSpPr>
        <p:spPr>
          <a:xfrm>
            <a:off x="4359761" y="1406183"/>
            <a:ext cx="13258800" cy="8378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to claim: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self-assessment form </a:t>
            </a:r>
            <a:r>
              <a:rPr lang="en-US" sz="3600" b="1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filling in a P87 form online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you will need for HMRC: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Employer's name and PAYE reference (payslip or P60)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Job title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National insurance number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key section for filling in is title 'Using your home as an office'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3600" kern="1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If you’ve agreed with your employer to work at home voluntarily, or you choose to work at home, you </a:t>
            </a:r>
            <a:r>
              <a:rPr lang="en-GB" sz="3600" b="1" u="sng" kern="1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cannot</a:t>
            </a:r>
            <a:r>
              <a:rPr lang="en-GB" sz="3600" kern="1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claim tax relief on the bills you have to pay</a:t>
            </a:r>
            <a:r>
              <a:rPr lang="en-GB" sz="3600" kern="18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HMRC – High threshold &amp; Evidence needed</a:t>
            </a: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Welfare Funds – NICS For you By You / Union Welfare Funds / Benefits / Hardship Grants</a:t>
            </a:r>
            <a:endParaRPr lang="en-GB" sz="3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12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40280" y="0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29669" y="405738"/>
            <a:ext cx="120628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Sources</a:t>
            </a:r>
            <a:endParaRPr lang="en-GB" sz="6600" dirty="0"/>
          </a:p>
        </p:txBody>
      </p:sp>
      <p:sp>
        <p:nvSpPr>
          <p:cNvPr id="11" name="Rectangle 10"/>
          <p:cNvSpPr/>
          <p:nvPr/>
        </p:nvSpPr>
        <p:spPr>
          <a:xfrm>
            <a:off x="4229669" y="1771087"/>
            <a:ext cx="13106400" cy="772076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LRA/ACAS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https://www.lra.org.uk/resources/advisory-guide/flexible-working-right-request-and-duty-consider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https://www.lra.org.uk/workplace-policies/flexible-working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https://www.acas.org.uk/working-from-home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 Direct.Gov.UK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https://www.nidirect.gov.uk/information-and-services/working-hours/flexible-working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/>
              </a:rPr>
              <a:t>https://www.nidirect.gov.uk/articles/working-home-and-piece-work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Equality Commission NI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/>
              </a:rPr>
              <a:t>https://www.equalityni.org/FlexibleWorking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Tax Relief/Money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0"/>
              </a:rPr>
              <a:t>https://www.gov.uk/tax-relief-for-employees/working-at-home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en-GB" sz="24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1"/>
              </a:rPr>
              <a:t>https</a:t>
            </a: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1"/>
              </a:rPr>
              <a:t>://www.fgibson.co.uk/factsheets/employment-issues-tax/homeworking-and-tax-relief-for-employees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2"/>
              </a:rPr>
              <a:t>https://blog.moneysavingexpert.com/2020/04/martin-lewis--working-from-home-due-to-coronavirus--claim-p6-wk-/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30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18161" y="0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29669" y="405738"/>
            <a:ext cx="120628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Sources</a:t>
            </a:r>
            <a:endParaRPr lang="en-GB" sz="6600" dirty="0"/>
          </a:p>
        </p:txBody>
      </p:sp>
      <p:sp>
        <p:nvSpPr>
          <p:cNvPr id="9" name="Rectangle 8"/>
          <p:cNvSpPr/>
          <p:nvPr/>
        </p:nvSpPr>
        <p:spPr>
          <a:xfrm>
            <a:off x="4264802" y="2102571"/>
            <a:ext cx="13258449" cy="60818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Other: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https://www.arthurcox.com/COVID-19/employment/coronavirus-guidance-for-employers-in-northern-ireland/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/>
            <a:r>
              <a:rPr lang="en-GB" sz="2400" u="sng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5"/>
              </a:rPr>
              <a:t>https://www.owllabs.com/blog/remote-work-life-balance</a:t>
            </a:r>
            <a:endParaRPr lang="en-GB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https://www.economy-ni.gov.uk/working-time-regulations-ni-2016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https://www.tuc.org.uk/blogs/protecting-disabled-people-working-home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https://www.employersforchildcare.org/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https://www.bbc.co.uk/programmes/m000k177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https://workingfamilies.org.uk/articles/coronavirus/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800"/>
              </a:lnSpc>
              <a:spcAft>
                <a:spcPts val="105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https://workingfamilies.org.uk/articles/coronavirus-support/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https://www.moneyadviceservice.org.uk/en/articles/help-with-childcare-costs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https://www.gov.uk/childcare-calculator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62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18161" y="0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14800" y="495300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Impact of </a:t>
            </a:r>
            <a:r>
              <a:rPr lang="en-US" sz="6600" b="1" dirty="0" err="1"/>
              <a:t>Covid</a:t>
            </a:r>
            <a:r>
              <a:rPr lang="en-US" sz="6600" b="1" dirty="0"/>
              <a:t> on the Workplace</a:t>
            </a:r>
            <a:endParaRPr lang="en-GB" sz="6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415156" y="5524500"/>
            <a:ext cx="56352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800" dirty="0"/>
              <a:t>Global – affects everyone regardless of role, industry or location - some more than others</a:t>
            </a:r>
            <a:endParaRPr lang="en-GB" sz="4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0800" y="1837084"/>
            <a:ext cx="7279463" cy="446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49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18161" y="0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14800" y="495300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Impact of </a:t>
            </a:r>
            <a:r>
              <a:rPr lang="en-US" sz="6600" b="1" dirty="0" err="1"/>
              <a:t>Covid</a:t>
            </a:r>
            <a:r>
              <a:rPr lang="en-US" sz="6600" b="1" dirty="0"/>
              <a:t> on the Workplace</a:t>
            </a:r>
            <a:endParaRPr lang="en-GB" sz="6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286053" y="6515100"/>
            <a:ext cx="106306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dirty="0"/>
              <a:t>Enduring – no end date in sight – employers must respond appropriately </a:t>
            </a:r>
            <a:endParaRPr lang="en-GB" sz="4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8757" y="1822314"/>
            <a:ext cx="4003202" cy="38667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8340" y="1703296"/>
            <a:ext cx="4419600" cy="414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69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64458" y="31276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14800" y="495300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Impact of </a:t>
            </a:r>
            <a:r>
              <a:rPr lang="en-US" sz="6600" b="1" dirty="0" err="1"/>
              <a:t>Covid</a:t>
            </a:r>
            <a:r>
              <a:rPr lang="en-US" sz="6600" b="1" dirty="0"/>
              <a:t> on the Workplace</a:t>
            </a:r>
            <a:endParaRPr lang="en-GB" sz="6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997113" y="3771900"/>
            <a:ext cx="4724400" cy="183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en-US" sz="5400" dirty="0">
                <a:ea typeface="Calibri" panose="020F0502020204030204" pitchFamily="34" charset="0"/>
                <a:cs typeface="Times New Roman" panose="02020603050405020304" pitchFamily="18" charset="0"/>
              </a:rPr>
              <a:t>Pervasively Disruptive </a:t>
            </a:r>
            <a:endParaRPr lang="en-GB" sz="5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0738" y="3543300"/>
            <a:ext cx="8148232" cy="611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24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64458" y="31276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14800" y="495300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Pros and Cons of Home Working </a:t>
            </a:r>
            <a:endParaRPr lang="en-GB" sz="6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285283" y="3244504"/>
            <a:ext cx="1350103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en-GB" sz="4400" dirty="0"/>
              <a:t>Advice remains unchanged – NI Direct </a:t>
            </a:r>
            <a:r>
              <a:rPr lang="en-GB" sz="4400" dirty="0" err="1"/>
              <a:t>Govt</a:t>
            </a:r>
            <a:r>
              <a:rPr lang="en-GB" sz="4400" dirty="0"/>
              <a:t> website –‘Stay at home ….work from home where possible….using phone, email and teleconferencing to stay in touch’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en-GB" sz="4400" dirty="0"/>
              <a:t>Opportunities for trade unions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en-GB" sz="4400" dirty="0"/>
              <a:t>Considerations for union representatives when representing members</a:t>
            </a:r>
          </a:p>
        </p:txBody>
      </p:sp>
    </p:spTree>
    <p:extLst>
      <p:ext uri="{BB962C8B-B14F-4D97-AF65-F5344CB8AC3E}">
        <p14:creationId xmlns:p14="http://schemas.microsoft.com/office/powerpoint/2010/main" val="119400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64458" y="31276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14800" y="495300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Pros and Cons of Home Working </a:t>
            </a:r>
            <a:endParaRPr lang="en-GB" sz="6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951595" y="1853590"/>
            <a:ext cx="13501034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Benefits						</a:t>
            </a:r>
            <a:r>
              <a:rPr lang="en-GB" sz="3600" b="1" dirty="0" smtClean="0">
                <a:solidFill>
                  <a:schemeClr val="bg1"/>
                </a:solidFill>
              </a:rPr>
              <a:t>Drawbacks</a:t>
            </a:r>
          </a:p>
          <a:p>
            <a:endParaRPr lang="en-GB" sz="3600" dirty="0"/>
          </a:p>
          <a:p>
            <a:r>
              <a:rPr lang="en-GB" sz="3600" dirty="0"/>
              <a:t>Flexibility					</a:t>
            </a:r>
            <a:r>
              <a:rPr lang="en-GB" sz="3600" dirty="0" smtClean="0"/>
              <a:t>	Distractions</a:t>
            </a:r>
            <a:endParaRPr lang="en-GB" sz="3600" dirty="0"/>
          </a:p>
          <a:p>
            <a:r>
              <a:rPr lang="en-GB" sz="3600" dirty="0"/>
              <a:t>				</a:t>
            </a:r>
          </a:p>
          <a:p>
            <a:r>
              <a:rPr lang="en-GB" sz="3600" dirty="0"/>
              <a:t>Environment	  				Never switch off                       									</a:t>
            </a:r>
          </a:p>
          <a:p>
            <a:r>
              <a:rPr lang="en-GB" sz="3600" dirty="0"/>
              <a:t>No commuting/traffic			Over commit </a:t>
            </a:r>
          </a:p>
          <a:p>
            <a:r>
              <a:rPr lang="en-GB" sz="3600" dirty="0"/>
              <a:t> </a:t>
            </a:r>
          </a:p>
          <a:p>
            <a:r>
              <a:rPr lang="en-GB" sz="3600" dirty="0"/>
              <a:t>Save money					Stagnate</a:t>
            </a:r>
          </a:p>
          <a:p>
            <a:r>
              <a:rPr lang="en-GB" sz="3600" dirty="0"/>
              <a:t> </a:t>
            </a:r>
          </a:p>
          <a:p>
            <a:r>
              <a:rPr lang="en-GB" sz="3600" dirty="0"/>
              <a:t>More time with loved ones 		Caring and working </a:t>
            </a:r>
          </a:p>
          <a:p>
            <a:r>
              <a:rPr lang="en-GB" sz="3600" dirty="0"/>
              <a:t> </a:t>
            </a:r>
          </a:p>
          <a:p>
            <a:r>
              <a:rPr lang="en-GB" sz="3600" dirty="0"/>
              <a:t>Save on childcare costs		</a:t>
            </a:r>
            <a:r>
              <a:rPr lang="en-GB" sz="3600" dirty="0" smtClean="0"/>
              <a:t>	Social </a:t>
            </a:r>
            <a:r>
              <a:rPr lang="en-GB" sz="3600" dirty="0"/>
              <a:t>interaction</a:t>
            </a:r>
          </a:p>
        </p:txBody>
      </p:sp>
    </p:spTree>
    <p:extLst>
      <p:ext uri="{BB962C8B-B14F-4D97-AF65-F5344CB8AC3E}">
        <p14:creationId xmlns:p14="http://schemas.microsoft.com/office/powerpoint/2010/main" val="411952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64458" y="31276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61453" y="150894"/>
            <a:ext cx="9372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Considerations for Union Representatives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86966" y="2688678"/>
            <a:ext cx="13501034" cy="602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Employers should talk to workers about how they could accommodate home working 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Is this a change in contract – explicit or implied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Ensure that the employer is not taking advantage of situation </a:t>
            </a:r>
            <a:r>
              <a:rPr lang="en-GB" sz="3600" dirty="0" err="1">
                <a:ea typeface="Times New Roman" panose="02020603050405020304" pitchFamily="18" charset="0"/>
                <a:cs typeface="Arial" panose="020B0604020202020204" pitchFamily="34" charset="0"/>
              </a:rPr>
              <a:t>eg</a:t>
            </a: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 change in shift </a:t>
            </a:r>
            <a:r>
              <a:rPr lang="en-GB" sz="36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pattern</a:t>
            </a:r>
            <a:endParaRPr lang="en-GB" sz="36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endParaRPr lang="en-GB" sz="3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36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Workers </a:t>
            </a: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can be reasonably monitored 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77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4791" y="-255966"/>
            <a:ext cx="6553371" cy="43661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64458" y="31276"/>
            <a:ext cx="14369839" cy="10287000"/>
            <a:chOff x="0" y="0"/>
            <a:chExt cx="2313367" cy="1656080"/>
          </a:xfrm>
        </p:grpSpPr>
        <p:sp>
          <p:nvSpPr>
            <p:cNvPr id="4" name="Freeform 4"/>
            <p:cNvSpPr/>
            <p:nvPr/>
          </p:nvSpPr>
          <p:spPr>
            <a:xfrm>
              <a:off x="92710" y="293370"/>
              <a:ext cx="2207957" cy="1350010"/>
            </a:xfrm>
            <a:custGeom>
              <a:avLst/>
              <a:gdLst/>
              <a:ahLst/>
              <a:cxnLst/>
              <a:rect l="l" t="t" r="r" b="b"/>
              <a:pathLst>
                <a:path w="2207957" h="1350010">
                  <a:moveTo>
                    <a:pt x="0" y="1295400"/>
                  </a:moveTo>
                  <a:lnTo>
                    <a:pt x="0" y="1350010"/>
                  </a:lnTo>
                  <a:lnTo>
                    <a:pt x="2207957" y="1350010"/>
                  </a:lnTo>
                  <a:lnTo>
                    <a:pt x="2207957" y="54610"/>
                  </a:lnTo>
                  <a:lnTo>
                    <a:pt x="2153347" y="0"/>
                  </a:lnTo>
                  <a:lnTo>
                    <a:pt x="2153347" y="1295400"/>
                  </a:lnTo>
                  <a:close/>
                </a:path>
              </a:pathLst>
            </a:custGeom>
            <a:solidFill>
              <a:srgbClr val="9AA7B2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11430"/>
              <a:ext cx="2233357" cy="1564640"/>
            </a:xfrm>
            <a:custGeom>
              <a:avLst/>
              <a:gdLst/>
              <a:ahLst/>
              <a:cxnLst/>
              <a:rect l="l" t="t" r="r" b="b"/>
              <a:pathLst>
                <a:path w="2233357" h="1564640">
                  <a:moveTo>
                    <a:pt x="1962847" y="0"/>
                  </a:moveTo>
                  <a:lnTo>
                    <a:pt x="0" y="1270"/>
                  </a:lnTo>
                  <a:lnTo>
                    <a:pt x="0" y="1564640"/>
                  </a:lnTo>
                  <a:lnTo>
                    <a:pt x="2232087" y="1564640"/>
                  </a:lnTo>
                  <a:lnTo>
                    <a:pt x="2233357" y="266700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2313367" cy="1656080"/>
            </a:xfrm>
            <a:custGeom>
              <a:avLst/>
              <a:gdLst/>
              <a:ahLst/>
              <a:cxnLst/>
              <a:rect l="l" t="t" r="r" b="b"/>
              <a:pathLst>
                <a:path w="2313367" h="1656080">
                  <a:moveTo>
                    <a:pt x="2246057" y="275590"/>
                  </a:moveTo>
                  <a:lnTo>
                    <a:pt x="2246057" y="275590"/>
                  </a:lnTo>
                  <a:lnTo>
                    <a:pt x="2244787" y="274320"/>
                  </a:lnTo>
                  <a:lnTo>
                    <a:pt x="2108897" y="138430"/>
                  </a:lnTo>
                  <a:lnTo>
                    <a:pt x="2041587" y="71120"/>
                  </a:lnTo>
                  <a:lnTo>
                    <a:pt x="1970467" y="0"/>
                  </a:lnTo>
                  <a:lnTo>
                    <a:pt x="0" y="0"/>
                  </a:lnTo>
                  <a:lnTo>
                    <a:pt x="0" y="1588770"/>
                  </a:lnTo>
                  <a:lnTo>
                    <a:pt x="80010" y="1588770"/>
                  </a:lnTo>
                  <a:lnTo>
                    <a:pt x="80010" y="1656080"/>
                  </a:lnTo>
                  <a:lnTo>
                    <a:pt x="2313367" y="1656080"/>
                  </a:lnTo>
                  <a:lnTo>
                    <a:pt x="2313367" y="342900"/>
                  </a:lnTo>
                  <a:lnTo>
                    <a:pt x="2246057" y="275590"/>
                  </a:lnTo>
                  <a:close/>
                  <a:moveTo>
                    <a:pt x="1974277" y="21590"/>
                  </a:moveTo>
                  <a:lnTo>
                    <a:pt x="2100007" y="146050"/>
                  </a:lnTo>
                  <a:lnTo>
                    <a:pt x="2224467" y="270510"/>
                  </a:lnTo>
                  <a:lnTo>
                    <a:pt x="1974277" y="270510"/>
                  </a:lnTo>
                  <a:lnTo>
                    <a:pt x="1974277" y="21590"/>
                  </a:lnTo>
                  <a:close/>
                  <a:moveTo>
                    <a:pt x="12700" y="1576070"/>
                  </a:moveTo>
                  <a:lnTo>
                    <a:pt x="12700" y="12700"/>
                  </a:lnTo>
                  <a:lnTo>
                    <a:pt x="1961577" y="12700"/>
                  </a:lnTo>
                  <a:lnTo>
                    <a:pt x="1961577" y="278130"/>
                  </a:lnTo>
                  <a:cubicBezTo>
                    <a:pt x="1961577" y="281940"/>
                    <a:pt x="1964117" y="284480"/>
                    <a:pt x="1967927" y="284480"/>
                  </a:cubicBezTo>
                  <a:lnTo>
                    <a:pt x="2233357" y="284480"/>
                  </a:lnTo>
                  <a:lnTo>
                    <a:pt x="2233357" y="1576070"/>
                  </a:lnTo>
                  <a:lnTo>
                    <a:pt x="12700" y="1576070"/>
                  </a:lnTo>
                  <a:close/>
                  <a:moveTo>
                    <a:pt x="2300667" y="1643380"/>
                  </a:moveTo>
                  <a:lnTo>
                    <a:pt x="92710" y="1643380"/>
                  </a:lnTo>
                  <a:lnTo>
                    <a:pt x="92710" y="1588770"/>
                  </a:lnTo>
                  <a:lnTo>
                    <a:pt x="2246057" y="1588770"/>
                  </a:lnTo>
                  <a:lnTo>
                    <a:pt x="2246057" y="293370"/>
                  </a:lnTo>
                  <a:lnTo>
                    <a:pt x="2300667" y="347980"/>
                  </a:lnTo>
                  <a:lnTo>
                    <a:pt x="2300667" y="1643380"/>
                  </a:lnTo>
                  <a:close/>
                </a:path>
              </a:pathLst>
            </a:custGeom>
            <a:solidFill>
              <a:srgbClr val="77838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40560"/>
          <a:stretch>
            <a:fillRect/>
          </a:stretch>
        </p:blipFill>
        <p:spPr>
          <a:xfrm>
            <a:off x="158095" y="7628811"/>
            <a:ext cx="2636582" cy="26581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61453" y="150894"/>
            <a:ext cx="9372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Considerations for Union Representatives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95822" y="2171700"/>
            <a:ext cx="13501034" cy="6586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Can be asked </a:t>
            </a:r>
            <a:r>
              <a:rPr lang="en-GB" sz="36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to </a:t>
            </a: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adjust roles and tasks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Consider individual needs – equipment, health conditions, childcare (come Sept big issue)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Employers should keep in contact with their workers – wellbeing – duty of care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Health and Safety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GB" sz="3600" dirty="0">
                <a:ea typeface="Times New Roman" panose="02020603050405020304" pitchFamily="18" charset="0"/>
                <a:cs typeface="Arial" panose="020B0604020202020204" pitchFamily="34" charset="0"/>
              </a:rPr>
              <a:t>Write it down– consider built in reviews and contractual changes</a:t>
            </a:r>
            <a:endParaRPr lang="en-GB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37466" y="9017470"/>
            <a:ext cx="13293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Remember – the guidance has not changed and </a:t>
            </a:r>
            <a:r>
              <a:rPr lang="en-GB" sz="3600" b="1" dirty="0" err="1">
                <a:solidFill>
                  <a:schemeClr val="bg1"/>
                </a:solidFill>
              </a:rPr>
              <a:t>Covid</a:t>
            </a:r>
            <a:r>
              <a:rPr lang="en-GB" sz="3600" b="1" dirty="0">
                <a:solidFill>
                  <a:schemeClr val="bg1"/>
                </a:solidFill>
              </a:rPr>
              <a:t> is not over!</a:t>
            </a:r>
          </a:p>
        </p:txBody>
      </p:sp>
    </p:spTree>
    <p:extLst>
      <p:ext uri="{BB962C8B-B14F-4D97-AF65-F5344CB8AC3E}">
        <p14:creationId xmlns:p14="http://schemas.microsoft.com/office/powerpoint/2010/main" val="251168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1420</Words>
  <Application>Microsoft Office PowerPoint</Application>
  <PresentationFormat>Custom</PresentationFormat>
  <Paragraphs>238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Hussar Ekologiczy</vt:lpstr>
      <vt:lpstr>Wingdings</vt:lpstr>
      <vt:lpstr>Arial</vt:lpstr>
      <vt:lpstr>Arial Rounded MT Bold</vt:lpstr>
      <vt:lpstr>Calibri</vt:lpstr>
      <vt:lpstr>Hussar Bold</vt:lpstr>
      <vt:lpstr>Wingdings 2</vt:lpstr>
      <vt:lpstr>Playlist Script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Wild</dc:title>
  <dc:creator>Tony Gallagher</dc:creator>
  <cp:lastModifiedBy>Tony Gallagher</cp:lastModifiedBy>
  <cp:revision>37</cp:revision>
  <dcterms:created xsi:type="dcterms:W3CDTF">2006-08-16T00:00:00Z</dcterms:created>
  <dcterms:modified xsi:type="dcterms:W3CDTF">2020-06-29T13:23:22Z</dcterms:modified>
  <dc:identifier>DAD_nVGDiTA</dc:identifier>
</cp:coreProperties>
</file>